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04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314" r:id="rId4"/>
    <p:sldId id="351" r:id="rId5"/>
    <p:sldId id="352" r:id="rId6"/>
    <p:sldId id="315" r:id="rId7"/>
    <p:sldId id="347" r:id="rId8"/>
    <p:sldId id="323" r:id="rId9"/>
    <p:sldId id="316" r:id="rId10"/>
    <p:sldId id="286" r:id="rId11"/>
    <p:sldId id="336" r:id="rId12"/>
    <p:sldId id="353" r:id="rId13"/>
    <p:sldId id="354" r:id="rId14"/>
    <p:sldId id="279" r:id="rId15"/>
    <p:sldId id="348" r:id="rId16"/>
    <p:sldId id="321" r:id="rId17"/>
    <p:sldId id="350" r:id="rId18"/>
    <p:sldId id="318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805130E-6C74-4A31-AE26-D4A04D773C3C}">
          <p14:sldIdLst>
            <p14:sldId id="256"/>
            <p14:sldId id="257"/>
            <p14:sldId id="314"/>
            <p14:sldId id="351"/>
            <p14:sldId id="352"/>
            <p14:sldId id="315"/>
            <p14:sldId id="347"/>
            <p14:sldId id="323"/>
            <p14:sldId id="316"/>
            <p14:sldId id="286"/>
            <p14:sldId id="336"/>
            <p14:sldId id="353"/>
            <p14:sldId id="354"/>
            <p14:sldId id="279"/>
            <p14:sldId id="348"/>
            <p14:sldId id="321"/>
            <p14:sldId id="350"/>
            <p14:sldId id="31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368" autoAdjust="0"/>
    <p:restoredTop sz="94660"/>
  </p:normalViewPr>
  <p:slideViewPr>
    <p:cSldViewPr snapToGrid="0">
      <p:cViewPr varScale="1">
        <p:scale>
          <a:sx n="72" d="100"/>
          <a:sy n="72" d="100"/>
        </p:scale>
        <p:origin x="23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DECF59-0EBC-4485-AC66-ECD3B5C9049B}" type="doc">
      <dgm:prSet loTypeId="urn:microsoft.com/office/officeart/2005/8/layout/hierarchy3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818DEE9D-0231-4820-B5DF-CD72CC980A00}">
      <dgm:prSet phldrT="[Text]" custT="1"/>
      <dgm:spPr/>
      <dgm:t>
        <a:bodyPr/>
        <a:lstStyle/>
        <a:p>
          <a:pPr algn="l"/>
          <a:r>
            <a:rPr lang="en-IE" sz="1600" b="1" dirty="0">
              <a:solidFill>
                <a:srgbClr val="4E3AC4"/>
              </a:solidFill>
            </a:rPr>
            <a:t>Objectives</a:t>
          </a:r>
        </a:p>
      </dgm:t>
    </dgm:pt>
    <dgm:pt modelId="{62B373C8-0446-45C3-8268-1788D82E807B}" type="parTrans" cxnId="{7AD5CDC9-B280-4E93-A80D-E60E8D298D30}">
      <dgm:prSet/>
      <dgm:spPr/>
      <dgm:t>
        <a:bodyPr/>
        <a:lstStyle/>
        <a:p>
          <a:endParaRPr lang="en-IE"/>
        </a:p>
      </dgm:t>
    </dgm:pt>
    <dgm:pt modelId="{5192D44F-49FD-4D5B-BAE2-ED84C8CF580E}" type="sibTrans" cxnId="{7AD5CDC9-B280-4E93-A80D-E60E8D298D30}">
      <dgm:prSet/>
      <dgm:spPr/>
      <dgm:t>
        <a:bodyPr/>
        <a:lstStyle/>
        <a:p>
          <a:endParaRPr lang="en-IE"/>
        </a:p>
      </dgm:t>
    </dgm:pt>
    <dgm:pt modelId="{53CBEA2C-16A0-4D64-B9A6-7E3357DBF599}">
      <dgm:prSet phldrT="[Text]" custT="1"/>
      <dgm:spPr/>
      <dgm:t>
        <a:bodyPr/>
        <a:lstStyle/>
        <a:p>
          <a:pPr algn="l"/>
          <a:r>
            <a:rPr lang="en-IE" sz="1600" b="1" dirty="0">
              <a:solidFill>
                <a:srgbClr val="4E3AC4"/>
              </a:solidFill>
            </a:rPr>
            <a:t>Research Methodology</a:t>
          </a:r>
        </a:p>
      </dgm:t>
    </dgm:pt>
    <dgm:pt modelId="{D6111101-B369-4C72-8554-93F8BB160EE3}" type="parTrans" cxnId="{E7812B0C-4289-4186-B245-F85A6DB3B9A9}">
      <dgm:prSet/>
      <dgm:spPr/>
      <dgm:t>
        <a:bodyPr/>
        <a:lstStyle/>
        <a:p>
          <a:endParaRPr lang="en-IE"/>
        </a:p>
      </dgm:t>
    </dgm:pt>
    <dgm:pt modelId="{AF4D9BBC-22CA-4EDC-866B-20EDCA86E26A}" type="sibTrans" cxnId="{E7812B0C-4289-4186-B245-F85A6DB3B9A9}">
      <dgm:prSet/>
      <dgm:spPr/>
      <dgm:t>
        <a:bodyPr/>
        <a:lstStyle/>
        <a:p>
          <a:endParaRPr lang="en-IE"/>
        </a:p>
      </dgm:t>
    </dgm:pt>
    <dgm:pt modelId="{C1746805-48D0-48FE-A079-A0FBEEA37FCC}">
      <dgm:prSet phldrT="[Text]" custT="1"/>
      <dgm:spPr/>
      <dgm:t>
        <a:bodyPr/>
        <a:lstStyle/>
        <a:p>
          <a:pPr algn="l"/>
          <a:r>
            <a:rPr lang="en-IE" sz="1600" b="1" dirty="0">
              <a:solidFill>
                <a:srgbClr val="4E3AC4"/>
              </a:solidFill>
            </a:rPr>
            <a:t>System Configuration</a:t>
          </a:r>
        </a:p>
      </dgm:t>
    </dgm:pt>
    <dgm:pt modelId="{926C867E-A05D-4F0D-B5F2-25698657281E}" type="parTrans" cxnId="{0A532D11-A09E-48A2-870E-61699E97A7BB}">
      <dgm:prSet/>
      <dgm:spPr/>
      <dgm:t>
        <a:bodyPr/>
        <a:lstStyle/>
        <a:p>
          <a:endParaRPr lang="en-IE"/>
        </a:p>
      </dgm:t>
    </dgm:pt>
    <dgm:pt modelId="{F2F22046-92DE-4EE8-BECA-FF0490A506BA}" type="sibTrans" cxnId="{0A532D11-A09E-48A2-870E-61699E97A7BB}">
      <dgm:prSet/>
      <dgm:spPr/>
      <dgm:t>
        <a:bodyPr/>
        <a:lstStyle/>
        <a:p>
          <a:endParaRPr lang="en-IE"/>
        </a:p>
      </dgm:t>
    </dgm:pt>
    <dgm:pt modelId="{5606ED5A-9F75-46FC-8013-47C57493A578}">
      <dgm:prSet phldrT="[Text]" custT="1"/>
      <dgm:spPr/>
      <dgm:t>
        <a:bodyPr/>
        <a:lstStyle/>
        <a:p>
          <a:pPr algn="l"/>
          <a:r>
            <a:rPr lang="en-IE" sz="1600" b="1" dirty="0">
              <a:solidFill>
                <a:srgbClr val="4E3AC4"/>
              </a:solidFill>
            </a:rPr>
            <a:t>ESPRIT Technique</a:t>
          </a:r>
        </a:p>
      </dgm:t>
    </dgm:pt>
    <dgm:pt modelId="{BF540C40-E605-4A09-BBFD-2C6E828DDB92}" type="parTrans" cxnId="{D8250486-3FEF-4346-881C-F6E650FB84DB}">
      <dgm:prSet/>
      <dgm:spPr/>
      <dgm:t>
        <a:bodyPr/>
        <a:lstStyle/>
        <a:p>
          <a:endParaRPr lang="en-IE"/>
        </a:p>
      </dgm:t>
    </dgm:pt>
    <dgm:pt modelId="{4F528764-FE06-49D0-9D92-5F8B984E70D1}" type="sibTrans" cxnId="{D8250486-3FEF-4346-881C-F6E650FB84DB}">
      <dgm:prSet/>
      <dgm:spPr/>
      <dgm:t>
        <a:bodyPr/>
        <a:lstStyle/>
        <a:p>
          <a:endParaRPr lang="en-IE"/>
        </a:p>
      </dgm:t>
    </dgm:pt>
    <dgm:pt modelId="{C8E7A21E-2D7C-4E5B-9144-F13764AB4024}">
      <dgm:prSet phldrT="[Text]" custT="1"/>
      <dgm:spPr/>
      <dgm:t>
        <a:bodyPr/>
        <a:lstStyle/>
        <a:p>
          <a:pPr algn="l"/>
          <a:r>
            <a:rPr lang="en-IE" sz="1600" b="1" dirty="0">
              <a:solidFill>
                <a:srgbClr val="4E3AC4"/>
              </a:solidFill>
            </a:rPr>
            <a:t>Contribution</a:t>
          </a:r>
        </a:p>
      </dgm:t>
    </dgm:pt>
    <dgm:pt modelId="{F7A3C0E2-0849-49DA-976F-F9D4F6D8E107}" type="parTrans" cxnId="{E83C1CBB-F994-4726-A7CF-C0390C53C623}">
      <dgm:prSet/>
      <dgm:spPr/>
      <dgm:t>
        <a:bodyPr/>
        <a:lstStyle/>
        <a:p>
          <a:endParaRPr lang="en-IE"/>
        </a:p>
      </dgm:t>
    </dgm:pt>
    <dgm:pt modelId="{074E7E1F-EA60-4690-B3C2-7DA7DF28D7DD}" type="sibTrans" cxnId="{E83C1CBB-F994-4726-A7CF-C0390C53C623}">
      <dgm:prSet/>
      <dgm:spPr/>
      <dgm:t>
        <a:bodyPr/>
        <a:lstStyle/>
        <a:p>
          <a:endParaRPr lang="en-IE"/>
        </a:p>
      </dgm:t>
    </dgm:pt>
    <dgm:pt modelId="{909E96E7-7ABF-47AC-9B28-5CB9C4484848}">
      <dgm:prSet phldrT="[Text]"/>
      <dgm:spPr/>
      <dgm:t>
        <a:bodyPr/>
        <a:lstStyle/>
        <a:p>
          <a:r>
            <a:rPr lang="en-IE" dirty="0"/>
            <a:t>Content</a:t>
          </a:r>
        </a:p>
      </dgm:t>
    </dgm:pt>
    <dgm:pt modelId="{A16E3D40-3F3A-49A2-A8E3-26119E9BEBA0}" type="sibTrans" cxnId="{48D46634-5AAF-4191-A639-07C419C58C1C}">
      <dgm:prSet/>
      <dgm:spPr/>
      <dgm:t>
        <a:bodyPr/>
        <a:lstStyle/>
        <a:p>
          <a:endParaRPr lang="en-IE"/>
        </a:p>
      </dgm:t>
    </dgm:pt>
    <dgm:pt modelId="{DDC14AA1-C8EB-41B0-83A9-FE603132C4CB}" type="parTrans" cxnId="{48D46634-5AAF-4191-A639-07C419C58C1C}">
      <dgm:prSet/>
      <dgm:spPr/>
      <dgm:t>
        <a:bodyPr/>
        <a:lstStyle/>
        <a:p>
          <a:endParaRPr lang="en-IE"/>
        </a:p>
      </dgm:t>
    </dgm:pt>
    <dgm:pt modelId="{A8F16EB1-6CD7-4D58-9223-9BFFA13C9D21}">
      <dgm:prSet phldrT="[Text]" custT="1"/>
      <dgm:spPr/>
      <dgm:t>
        <a:bodyPr/>
        <a:lstStyle/>
        <a:p>
          <a:pPr algn="l"/>
          <a:r>
            <a:rPr lang="en-IE" sz="1600" b="1" dirty="0">
              <a:solidFill>
                <a:srgbClr val="4E3AC4"/>
              </a:solidFill>
            </a:rPr>
            <a:t>Question &amp; Answer</a:t>
          </a:r>
        </a:p>
      </dgm:t>
    </dgm:pt>
    <dgm:pt modelId="{9F09E5A3-0AA3-43EB-AD1F-FB343E948F1A}" type="parTrans" cxnId="{16BE7F02-5008-4F1F-A7C5-89B75E78C94E}">
      <dgm:prSet/>
      <dgm:spPr/>
      <dgm:t>
        <a:bodyPr/>
        <a:lstStyle/>
        <a:p>
          <a:endParaRPr lang="en-US"/>
        </a:p>
      </dgm:t>
    </dgm:pt>
    <dgm:pt modelId="{A319336E-4A2E-4C72-9776-1EE28875E622}" type="sibTrans" cxnId="{16BE7F02-5008-4F1F-A7C5-89B75E78C94E}">
      <dgm:prSet/>
      <dgm:spPr/>
      <dgm:t>
        <a:bodyPr/>
        <a:lstStyle/>
        <a:p>
          <a:endParaRPr lang="en-US"/>
        </a:p>
      </dgm:t>
    </dgm:pt>
    <dgm:pt modelId="{25FA0EEF-EB3A-42C8-8258-3096F4ABEA29}">
      <dgm:prSet phldrT="[Text]" custT="1"/>
      <dgm:spPr/>
      <dgm:t>
        <a:bodyPr/>
        <a:lstStyle/>
        <a:p>
          <a:pPr algn="l"/>
          <a:r>
            <a:rPr lang="en-IE" sz="1600" b="1" dirty="0">
              <a:solidFill>
                <a:srgbClr val="4E3AC4"/>
              </a:solidFill>
            </a:rPr>
            <a:t>Acknowledgement</a:t>
          </a:r>
        </a:p>
      </dgm:t>
    </dgm:pt>
    <dgm:pt modelId="{EAD34B36-EEA0-4313-B306-2125123802C9}" type="parTrans" cxnId="{0726FFFB-778C-443F-BE35-303F014D422F}">
      <dgm:prSet/>
      <dgm:spPr/>
      <dgm:t>
        <a:bodyPr/>
        <a:lstStyle/>
        <a:p>
          <a:endParaRPr lang="en-US"/>
        </a:p>
      </dgm:t>
    </dgm:pt>
    <dgm:pt modelId="{47E73B24-D75A-45E4-B137-03C1526602C3}" type="sibTrans" cxnId="{0726FFFB-778C-443F-BE35-303F014D422F}">
      <dgm:prSet/>
      <dgm:spPr/>
      <dgm:t>
        <a:bodyPr/>
        <a:lstStyle/>
        <a:p>
          <a:endParaRPr lang="en-US"/>
        </a:p>
      </dgm:t>
    </dgm:pt>
    <dgm:pt modelId="{49F9F2CB-6882-4E5A-B1B3-EED0940F7C95}" type="pres">
      <dgm:prSet presAssocID="{40DECF59-0EBC-4485-AC66-ECD3B5C9049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49BBD7D-1097-4A9B-8FC6-821B036BCB7C}" type="pres">
      <dgm:prSet presAssocID="{909E96E7-7ABF-47AC-9B28-5CB9C4484848}" presName="root" presStyleCnt="0"/>
      <dgm:spPr/>
    </dgm:pt>
    <dgm:pt modelId="{F90B29AB-F138-436C-A141-CAD95EFFA203}" type="pres">
      <dgm:prSet presAssocID="{909E96E7-7ABF-47AC-9B28-5CB9C4484848}" presName="rootComposite" presStyleCnt="0"/>
      <dgm:spPr/>
    </dgm:pt>
    <dgm:pt modelId="{FEDDEB96-1A45-4001-8AAB-24DDFFC0D115}" type="pres">
      <dgm:prSet presAssocID="{909E96E7-7ABF-47AC-9B28-5CB9C4484848}" presName="rootText" presStyleLbl="node1" presStyleIdx="0" presStyleCnt="1" custScaleX="411746" custLinFactNeighborX="5887"/>
      <dgm:spPr/>
    </dgm:pt>
    <dgm:pt modelId="{9633B419-B0EF-49F0-B79B-2F0CB1DC0DE1}" type="pres">
      <dgm:prSet presAssocID="{909E96E7-7ABF-47AC-9B28-5CB9C4484848}" presName="rootConnector" presStyleLbl="node1" presStyleIdx="0" presStyleCnt="1"/>
      <dgm:spPr/>
    </dgm:pt>
    <dgm:pt modelId="{824B421F-A942-4FEE-A923-F5193E4FB47A}" type="pres">
      <dgm:prSet presAssocID="{909E96E7-7ABF-47AC-9B28-5CB9C4484848}" presName="childShape" presStyleCnt="0"/>
      <dgm:spPr/>
    </dgm:pt>
    <dgm:pt modelId="{22B97CE1-2135-4053-B044-B44BB3F53923}" type="pres">
      <dgm:prSet presAssocID="{62B373C8-0446-45C3-8268-1788D82E807B}" presName="Name13" presStyleLbl="parChTrans1D2" presStyleIdx="0" presStyleCnt="7"/>
      <dgm:spPr/>
    </dgm:pt>
    <dgm:pt modelId="{368BB265-1E03-4472-B194-E74FDB0C9AE8}" type="pres">
      <dgm:prSet presAssocID="{818DEE9D-0231-4820-B5DF-CD72CC980A00}" presName="childText" presStyleLbl="bgAcc1" presStyleIdx="0" presStyleCnt="7" custScaleX="366321">
        <dgm:presLayoutVars>
          <dgm:bulletEnabled val="1"/>
        </dgm:presLayoutVars>
      </dgm:prSet>
      <dgm:spPr/>
    </dgm:pt>
    <dgm:pt modelId="{2C0E15C8-AABB-4E32-A96B-381ECEA82306}" type="pres">
      <dgm:prSet presAssocID="{D6111101-B369-4C72-8554-93F8BB160EE3}" presName="Name13" presStyleLbl="parChTrans1D2" presStyleIdx="1" presStyleCnt="7"/>
      <dgm:spPr/>
    </dgm:pt>
    <dgm:pt modelId="{6737C912-D04F-4144-80EA-22595A2AA502}" type="pres">
      <dgm:prSet presAssocID="{53CBEA2C-16A0-4D64-B9A6-7E3357DBF599}" presName="childText" presStyleLbl="bgAcc1" presStyleIdx="1" presStyleCnt="7" custScaleX="366321">
        <dgm:presLayoutVars>
          <dgm:bulletEnabled val="1"/>
        </dgm:presLayoutVars>
      </dgm:prSet>
      <dgm:spPr/>
    </dgm:pt>
    <dgm:pt modelId="{2DDBDAEC-2DE4-4CDC-A454-C0D89105A8A4}" type="pres">
      <dgm:prSet presAssocID="{BF540C40-E605-4A09-BBFD-2C6E828DDB92}" presName="Name13" presStyleLbl="parChTrans1D2" presStyleIdx="2" presStyleCnt="7"/>
      <dgm:spPr/>
    </dgm:pt>
    <dgm:pt modelId="{C303DF03-A37E-48A2-A596-4129AA59635A}" type="pres">
      <dgm:prSet presAssocID="{5606ED5A-9F75-46FC-8013-47C57493A578}" presName="childText" presStyleLbl="bgAcc1" presStyleIdx="2" presStyleCnt="7" custScaleX="366321">
        <dgm:presLayoutVars>
          <dgm:bulletEnabled val="1"/>
        </dgm:presLayoutVars>
      </dgm:prSet>
      <dgm:spPr/>
    </dgm:pt>
    <dgm:pt modelId="{6DE10490-4B19-435B-9320-FCB28E04290C}" type="pres">
      <dgm:prSet presAssocID="{926C867E-A05D-4F0D-B5F2-25698657281E}" presName="Name13" presStyleLbl="parChTrans1D2" presStyleIdx="3" presStyleCnt="7"/>
      <dgm:spPr/>
    </dgm:pt>
    <dgm:pt modelId="{2A5FDA27-6A8B-43FD-A48F-B3D6AC5E7FFB}" type="pres">
      <dgm:prSet presAssocID="{C1746805-48D0-48FE-A079-A0FBEEA37FCC}" presName="childText" presStyleLbl="bgAcc1" presStyleIdx="3" presStyleCnt="7" custScaleX="366321">
        <dgm:presLayoutVars>
          <dgm:bulletEnabled val="1"/>
        </dgm:presLayoutVars>
      </dgm:prSet>
      <dgm:spPr/>
    </dgm:pt>
    <dgm:pt modelId="{AE79023C-F255-4A6C-BAD9-B7B8712A0CE5}" type="pres">
      <dgm:prSet presAssocID="{F7A3C0E2-0849-49DA-976F-F9D4F6D8E107}" presName="Name13" presStyleLbl="parChTrans1D2" presStyleIdx="4" presStyleCnt="7"/>
      <dgm:spPr/>
    </dgm:pt>
    <dgm:pt modelId="{7C3A3176-7F1F-439A-80E5-8543F309C7E0}" type="pres">
      <dgm:prSet presAssocID="{C8E7A21E-2D7C-4E5B-9144-F13764AB4024}" presName="childText" presStyleLbl="bgAcc1" presStyleIdx="4" presStyleCnt="7" custScaleX="366321">
        <dgm:presLayoutVars>
          <dgm:bulletEnabled val="1"/>
        </dgm:presLayoutVars>
      </dgm:prSet>
      <dgm:spPr/>
    </dgm:pt>
    <dgm:pt modelId="{BD2814E4-5360-4BE2-A2D2-D502188E0B56}" type="pres">
      <dgm:prSet presAssocID="{EAD34B36-EEA0-4313-B306-2125123802C9}" presName="Name13" presStyleLbl="parChTrans1D2" presStyleIdx="5" presStyleCnt="7"/>
      <dgm:spPr/>
    </dgm:pt>
    <dgm:pt modelId="{ECB137B7-5557-4F3C-AE9B-EAA2A9B42508}" type="pres">
      <dgm:prSet presAssocID="{25FA0EEF-EB3A-42C8-8258-3096F4ABEA29}" presName="childText" presStyleLbl="bgAcc1" presStyleIdx="5" presStyleCnt="7" custScaleX="366321">
        <dgm:presLayoutVars>
          <dgm:bulletEnabled val="1"/>
        </dgm:presLayoutVars>
      </dgm:prSet>
      <dgm:spPr/>
    </dgm:pt>
    <dgm:pt modelId="{821D017A-D6A2-4DC0-86F4-8EEC1FC132AA}" type="pres">
      <dgm:prSet presAssocID="{9F09E5A3-0AA3-43EB-AD1F-FB343E948F1A}" presName="Name13" presStyleLbl="parChTrans1D2" presStyleIdx="6" presStyleCnt="7"/>
      <dgm:spPr/>
    </dgm:pt>
    <dgm:pt modelId="{7A01547C-C12F-485F-A800-11D285492E38}" type="pres">
      <dgm:prSet presAssocID="{A8F16EB1-6CD7-4D58-9223-9BFFA13C9D21}" presName="childText" presStyleLbl="bgAcc1" presStyleIdx="6" presStyleCnt="7" custScaleX="366321">
        <dgm:presLayoutVars>
          <dgm:bulletEnabled val="1"/>
        </dgm:presLayoutVars>
      </dgm:prSet>
      <dgm:spPr/>
    </dgm:pt>
  </dgm:ptLst>
  <dgm:cxnLst>
    <dgm:cxn modelId="{798131A3-DADC-4233-B13E-3284D55D241D}" type="presOf" srcId="{C8E7A21E-2D7C-4E5B-9144-F13764AB4024}" destId="{7C3A3176-7F1F-439A-80E5-8543F309C7E0}" srcOrd="0" destOrd="0" presId="urn:microsoft.com/office/officeart/2005/8/layout/hierarchy3"/>
    <dgm:cxn modelId="{D8BD9CA9-0916-4080-A96A-54DCD47F5D04}" type="presOf" srcId="{EAD34B36-EEA0-4313-B306-2125123802C9}" destId="{BD2814E4-5360-4BE2-A2D2-D502188E0B56}" srcOrd="0" destOrd="0" presId="urn:microsoft.com/office/officeart/2005/8/layout/hierarchy3"/>
    <dgm:cxn modelId="{0A532D11-A09E-48A2-870E-61699E97A7BB}" srcId="{909E96E7-7ABF-47AC-9B28-5CB9C4484848}" destId="{C1746805-48D0-48FE-A079-A0FBEEA37FCC}" srcOrd="3" destOrd="0" parTransId="{926C867E-A05D-4F0D-B5F2-25698657281E}" sibTransId="{F2F22046-92DE-4EE8-BECA-FF0490A506BA}"/>
    <dgm:cxn modelId="{D8250486-3FEF-4346-881C-F6E650FB84DB}" srcId="{909E96E7-7ABF-47AC-9B28-5CB9C4484848}" destId="{5606ED5A-9F75-46FC-8013-47C57493A578}" srcOrd="2" destOrd="0" parTransId="{BF540C40-E605-4A09-BBFD-2C6E828DDB92}" sibTransId="{4F528764-FE06-49D0-9D92-5F8B984E70D1}"/>
    <dgm:cxn modelId="{0726FFFB-778C-443F-BE35-303F014D422F}" srcId="{909E96E7-7ABF-47AC-9B28-5CB9C4484848}" destId="{25FA0EEF-EB3A-42C8-8258-3096F4ABEA29}" srcOrd="5" destOrd="0" parTransId="{EAD34B36-EEA0-4313-B306-2125123802C9}" sibTransId="{47E73B24-D75A-45E4-B137-03C1526602C3}"/>
    <dgm:cxn modelId="{7AD5CDC9-B280-4E93-A80D-E60E8D298D30}" srcId="{909E96E7-7ABF-47AC-9B28-5CB9C4484848}" destId="{818DEE9D-0231-4820-B5DF-CD72CC980A00}" srcOrd="0" destOrd="0" parTransId="{62B373C8-0446-45C3-8268-1788D82E807B}" sibTransId="{5192D44F-49FD-4D5B-BAE2-ED84C8CF580E}"/>
    <dgm:cxn modelId="{E7812B0C-4289-4186-B245-F85A6DB3B9A9}" srcId="{909E96E7-7ABF-47AC-9B28-5CB9C4484848}" destId="{53CBEA2C-16A0-4D64-B9A6-7E3357DBF599}" srcOrd="1" destOrd="0" parTransId="{D6111101-B369-4C72-8554-93F8BB160EE3}" sibTransId="{AF4D9BBC-22CA-4EDC-866B-20EDCA86E26A}"/>
    <dgm:cxn modelId="{7D2B0728-5C23-4EE3-B7A6-78ED87819826}" type="presOf" srcId="{909E96E7-7ABF-47AC-9B28-5CB9C4484848}" destId="{FEDDEB96-1A45-4001-8AAB-24DDFFC0D115}" srcOrd="0" destOrd="0" presId="urn:microsoft.com/office/officeart/2005/8/layout/hierarchy3"/>
    <dgm:cxn modelId="{F911E623-DD51-4D7C-88ED-2FCF44BA70B7}" type="presOf" srcId="{62B373C8-0446-45C3-8268-1788D82E807B}" destId="{22B97CE1-2135-4053-B044-B44BB3F53923}" srcOrd="0" destOrd="0" presId="urn:microsoft.com/office/officeart/2005/8/layout/hierarchy3"/>
    <dgm:cxn modelId="{1D45E0CE-A5F4-466A-B48C-41EA61C70768}" type="presOf" srcId="{F7A3C0E2-0849-49DA-976F-F9D4F6D8E107}" destId="{AE79023C-F255-4A6C-BAD9-B7B8712A0CE5}" srcOrd="0" destOrd="0" presId="urn:microsoft.com/office/officeart/2005/8/layout/hierarchy3"/>
    <dgm:cxn modelId="{E83C1CBB-F994-4726-A7CF-C0390C53C623}" srcId="{909E96E7-7ABF-47AC-9B28-5CB9C4484848}" destId="{C8E7A21E-2D7C-4E5B-9144-F13764AB4024}" srcOrd="4" destOrd="0" parTransId="{F7A3C0E2-0849-49DA-976F-F9D4F6D8E107}" sibTransId="{074E7E1F-EA60-4690-B3C2-7DA7DF28D7DD}"/>
    <dgm:cxn modelId="{80DC7D73-8B72-4535-B9D8-F95E1B309A59}" type="presOf" srcId="{5606ED5A-9F75-46FC-8013-47C57493A578}" destId="{C303DF03-A37E-48A2-A596-4129AA59635A}" srcOrd="0" destOrd="0" presId="urn:microsoft.com/office/officeart/2005/8/layout/hierarchy3"/>
    <dgm:cxn modelId="{58646DF6-8EAA-473A-A263-C5C85ED72FEA}" type="presOf" srcId="{909E96E7-7ABF-47AC-9B28-5CB9C4484848}" destId="{9633B419-B0EF-49F0-B79B-2F0CB1DC0DE1}" srcOrd="1" destOrd="0" presId="urn:microsoft.com/office/officeart/2005/8/layout/hierarchy3"/>
    <dgm:cxn modelId="{FA6FB332-9ACA-426A-A038-8EBC96A2D03C}" type="presOf" srcId="{BF540C40-E605-4A09-BBFD-2C6E828DDB92}" destId="{2DDBDAEC-2DE4-4CDC-A454-C0D89105A8A4}" srcOrd="0" destOrd="0" presId="urn:microsoft.com/office/officeart/2005/8/layout/hierarchy3"/>
    <dgm:cxn modelId="{A560BADA-25EB-4580-AC89-191A1DBACA8E}" type="presOf" srcId="{926C867E-A05D-4F0D-B5F2-25698657281E}" destId="{6DE10490-4B19-435B-9320-FCB28E04290C}" srcOrd="0" destOrd="0" presId="urn:microsoft.com/office/officeart/2005/8/layout/hierarchy3"/>
    <dgm:cxn modelId="{AA0A21D3-F5CF-428A-8C1D-7A53E54C478F}" type="presOf" srcId="{40DECF59-0EBC-4485-AC66-ECD3B5C9049B}" destId="{49F9F2CB-6882-4E5A-B1B3-EED0940F7C95}" srcOrd="0" destOrd="0" presId="urn:microsoft.com/office/officeart/2005/8/layout/hierarchy3"/>
    <dgm:cxn modelId="{15E17C94-7070-4C43-B764-C60E7E943D91}" type="presOf" srcId="{D6111101-B369-4C72-8554-93F8BB160EE3}" destId="{2C0E15C8-AABB-4E32-A96B-381ECEA82306}" srcOrd="0" destOrd="0" presId="urn:microsoft.com/office/officeart/2005/8/layout/hierarchy3"/>
    <dgm:cxn modelId="{16BE7F02-5008-4F1F-A7C5-89B75E78C94E}" srcId="{909E96E7-7ABF-47AC-9B28-5CB9C4484848}" destId="{A8F16EB1-6CD7-4D58-9223-9BFFA13C9D21}" srcOrd="6" destOrd="0" parTransId="{9F09E5A3-0AA3-43EB-AD1F-FB343E948F1A}" sibTransId="{A319336E-4A2E-4C72-9776-1EE28875E622}"/>
    <dgm:cxn modelId="{48D46634-5AAF-4191-A639-07C419C58C1C}" srcId="{40DECF59-0EBC-4485-AC66-ECD3B5C9049B}" destId="{909E96E7-7ABF-47AC-9B28-5CB9C4484848}" srcOrd="0" destOrd="0" parTransId="{DDC14AA1-C8EB-41B0-83A9-FE603132C4CB}" sibTransId="{A16E3D40-3F3A-49A2-A8E3-26119E9BEBA0}"/>
    <dgm:cxn modelId="{BA56F21D-E6DA-424A-BD86-3944B693F6AC}" type="presOf" srcId="{C1746805-48D0-48FE-A079-A0FBEEA37FCC}" destId="{2A5FDA27-6A8B-43FD-A48F-B3D6AC5E7FFB}" srcOrd="0" destOrd="0" presId="urn:microsoft.com/office/officeart/2005/8/layout/hierarchy3"/>
    <dgm:cxn modelId="{308AF289-4FEC-406D-A19C-4CBAC2B955C0}" type="presOf" srcId="{818DEE9D-0231-4820-B5DF-CD72CC980A00}" destId="{368BB265-1E03-4472-B194-E74FDB0C9AE8}" srcOrd="0" destOrd="0" presId="urn:microsoft.com/office/officeart/2005/8/layout/hierarchy3"/>
    <dgm:cxn modelId="{8AA9C04B-B32A-489A-8285-C04DD3E104A6}" type="presOf" srcId="{25FA0EEF-EB3A-42C8-8258-3096F4ABEA29}" destId="{ECB137B7-5557-4F3C-AE9B-EAA2A9B42508}" srcOrd="0" destOrd="0" presId="urn:microsoft.com/office/officeart/2005/8/layout/hierarchy3"/>
    <dgm:cxn modelId="{05DBC23F-DC04-4C29-BA7E-FD4E2B21971D}" type="presOf" srcId="{53CBEA2C-16A0-4D64-B9A6-7E3357DBF599}" destId="{6737C912-D04F-4144-80EA-22595A2AA502}" srcOrd="0" destOrd="0" presId="urn:microsoft.com/office/officeart/2005/8/layout/hierarchy3"/>
    <dgm:cxn modelId="{67D4290D-ED00-4870-8ED4-33B0F8AAF4D6}" type="presOf" srcId="{9F09E5A3-0AA3-43EB-AD1F-FB343E948F1A}" destId="{821D017A-D6A2-4DC0-86F4-8EEC1FC132AA}" srcOrd="0" destOrd="0" presId="urn:microsoft.com/office/officeart/2005/8/layout/hierarchy3"/>
    <dgm:cxn modelId="{78ABF06E-BF6F-4E74-A919-20F629CEF5A4}" type="presOf" srcId="{A8F16EB1-6CD7-4D58-9223-9BFFA13C9D21}" destId="{7A01547C-C12F-485F-A800-11D285492E38}" srcOrd="0" destOrd="0" presId="urn:microsoft.com/office/officeart/2005/8/layout/hierarchy3"/>
    <dgm:cxn modelId="{BA14A0CF-0FB0-4BAD-B0C9-D2B71BF84C1A}" type="presParOf" srcId="{49F9F2CB-6882-4E5A-B1B3-EED0940F7C95}" destId="{349BBD7D-1097-4A9B-8FC6-821B036BCB7C}" srcOrd="0" destOrd="0" presId="urn:microsoft.com/office/officeart/2005/8/layout/hierarchy3"/>
    <dgm:cxn modelId="{75EF3F9F-4770-489A-A969-4C511A9E3462}" type="presParOf" srcId="{349BBD7D-1097-4A9B-8FC6-821B036BCB7C}" destId="{F90B29AB-F138-436C-A141-CAD95EFFA203}" srcOrd="0" destOrd="0" presId="urn:microsoft.com/office/officeart/2005/8/layout/hierarchy3"/>
    <dgm:cxn modelId="{649D6DF2-683A-48AE-984A-58E82937969C}" type="presParOf" srcId="{F90B29AB-F138-436C-A141-CAD95EFFA203}" destId="{FEDDEB96-1A45-4001-8AAB-24DDFFC0D115}" srcOrd="0" destOrd="0" presId="urn:microsoft.com/office/officeart/2005/8/layout/hierarchy3"/>
    <dgm:cxn modelId="{0194B9CC-27B8-4D2A-95BB-D5255CEF6830}" type="presParOf" srcId="{F90B29AB-F138-436C-A141-CAD95EFFA203}" destId="{9633B419-B0EF-49F0-B79B-2F0CB1DC0DE1}" srcOrd="1" destOrd="0" presId="urn:microsoft.com/office/officeart/2005/8/layout/hierarchy3"/>
    <dgm:cxn modelId="{B4DB1A24-B005-46C8-8D29-FF1602E3FB54}" type="presParOf" srcId="{349BBD7D-1097-4A9B-8FC6-821B036BCB7C}" destId="{824B421F-A942-4FEE-A923-F5193E4FB47A}" srcOrd="1" destOrd="0" presId="urn:microsoft.com/office/officeart/2005/8/layout/hierarchy3"/>
    <dgm:cxn modelId="{7E19D54F-FC91-483A-B8E8-4E62B870BE18}" type="presParOf" srcId="{824B421F-A942-4FEE-A923-F5193E4FB47A}" destId="{22B97CE1-2135-4053-B044-B44BB3F53923}" srcOrd="0" destOrd="0" presId="urn:microsoft.com/office/officeart/2005/8/layout/hierarchy3"/>
    <dgm:cxn modelId="{582A22DD-109D-4E6B-B581-D3316A8F9CDF}" type="presParOf" srcId="{824B421F-A942-4FEE-A923-F5193E4FB47A}" destId="{368BB265-1E03-4472-B194-E74FDB0C9AE8}" srcOrd="1" destOrd="0" presId="urn:microsoft.com/office/officeart/2005/8/layout/hierarchy3"/>
    <dgm:cxn modelId="{BA2135FB-0DA5-4FE0-AE30-7CB649553B43}" type="presParOf" srcId="{824B421F-A942-4FEE-A923-F5193E4FB47A}" destId="{2C0E15C8-AABB-4E32-A96B-381ECEA82306}" srcOrd="2" destOrd="0" presId="urn:microsoft.com/office/officeart/2005/8/layout/hierarchy3"/>
    <dgm:cxn modelId="{9468BF24-0117-4E76-BD9F-0377911F9D92}" type="presParOf" srcId="{824B421F-A942-4FEE-A923-F5193E4FB47A}" destId="{6737C912-D04F-4144-80EA-22595A2AA502}" srcOrd="3" destOrd="0" presId="urn:microsoft.com/office/officeart/2005/8/layout/hierarchy3"/>
    <dgm:cxn modelId="{F6F7F590-E49E-430C-AA90-1A760CB36260}" type="presParOf" srcId="{824B421F-A942-4FEE-A923-F5193E4FB47A}" destId="{2DDBDAEC-2DE4-4CDC-A454-C0D89105A8A4}" srcOrd="4" destOrd="0" presId="urn:microsoft.com/office/officeart/2005/8/layout/hierarchy3"/>
    <dgm:cxn modelId="{FF086771-3A4E-42E5-9AD1-EE1758CBF6D7}" type="presParOf" srcId="{824B421F-A942-4FEE-A923-F5193E4FB47A}" destId="{C303DF03-A37E-48A2-A596-4129AA59635A}" srcOrd="5" destOrd="0" presId="urn:microsoft.com/office/officeart/2005/8/layout/hierarchy3"/>
    <dgm:cxn modelId="{2FD140FF-BB98-4E40-B8E0-A659CDF78DAF}" type="presParOf" srcId="{824B421F-A942-4FEE-A923-F5193E4FB47A}" destId="{6DE10490-4B19-435B-9320-FCB28E04290C}" srcOrd="6" destOrd="0" presId="urn:microsoft.com/office/officeart/2005/8/layout/hierarchy3"/>
    <dgm:cxn modelId="{3BC7C1E4-AD8E-480A-84A7-152F1C3D075F}" type="presParOf" srcId="{824B421F-A942-4FEE-A923-F5193E4FB47A}" destId="{2A5FDA27-6A8B-43FD-A48F-B3D6AC5E7FFB}" srcOrd="7" destOrd="0" presId="urn:microsoft.com/office/officeart/2005/8/layout/hierarchy3"/>
    <dgm:cxn modelId="{47CADCB8-E7DC-4DF4-B97E-7C9203053C4D}" type="presParOf" srcId="{824B421F-A942-4FEE-A923-F5193E4FB47A}" destId="{AE79023C-F255-4A6C-BAD9-B7B8712A0CE5}" srcOrd="8" destOrd="0" presId="urn:microsoft.com/office/officeart/2005/8/layout/hierarchy3"/>
    <dgm:cxn modelId="{68D9D2F8-13A9-4873-B287-79CE69A3D286}" type="presParOf" srcId="{824B421F-A942-4FEE-A923-F5193E4FB47A}" destId="{7C3A3176-7F1F-439A-80E5-8543F309C7E0}" srcOrd="9" destOrd="0" presId="urn:microsoft.com/office/officeart/2005/8/layout/hierarchy3"/>
    <dgm:cxn modelId="{A5042C3E-782A-45BB-ABE2-FBFAB6082870}" type="presParOf" srcId="{824B421F-A942-4FEE-A923-F5193E4FB47A}" destId="{BD2814E4-5360-4BE2-A2D2-D502188E0B56}" srcOrd="10" destOrd="0" presId="urn:microsoft.com/office/officeart/2005/8/layout/hierarchy3"/>
    <dgm:cxn modelId="{873722D5-4E88-4A4F-8751-17C909098772}" type="presParOf" srcId="{824B421F-A942-4FEE-A923-F5193E4FB47A}" destId="{ECB137B7-5557-4F3C-AE9B-EAA2A9B42508}" srcOrd="11" destOrd="0" presId="urn:microsoft.com/office/officeart/2005/8/layout/hierarchy3"/>
    <dgm:cxn modelId="{70C6A951-EBEF-4604-8E1A-9D7F1BB14E41}" type="presParOf" srcId="{824B421F-A942-4FEE-A923-F5193E4FB47A}" destId="{821D017A-D6A2-4DC0-86F4-8EEC1FC132AA}" srcOrd="12" destOrd="0" presId="urn:microsoft.com/office/officeart/2005/8/layout/hierarchy3"/>
    <dgm:cxn modelId="{E47AE763-DD7F-4BAA-913B-701A1FE92146}" type="presParOf" srcId="{824B421F-A942-4FEE-A923-F5193E4FB47A}" destId="{7A01547C-C12F-485F-A800-11D285492E38}" srcOrd="1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DDEB96-1A45-4001-8AAB-24DDFFC0D115}">
      <dsp:nvSpPr>
        <dsp:cNvPr id="0" name=""/>
        <dsp:cNvSpPr/>
      </dsp:nvSpPr>
      <dsp:spPr>
        <a:xfrm>
          <a:off x="712731" y="1692"/>
          <a:ext cx="4180479" cy="5076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800" kern="1200" dirty="0"/>
            <a:t>Content</a:t>
          </a:r>
        </a:p>
      </dsp:txBody>
      <dsp:txXfrm>
        <a:off x="727600" y="16561"/>
        <a:ext cx="4150741" cy="477914"/>
      </dsp:txXfrm>
    </dsp:sp>
    <dsp:sp modelId="{22B97CE1-2135-4053-B044-B44BB3F53923}">
      <dsp:nvSpPr>
        <dsp:cNvPr id="0" name=""/>
        <dsp:cNvSpPr/>
      </dsp:nvSpPr>
      <dsp:spPr>
        <a:xfrm>
          <a:off x="1130779" y="509345"/>
          <a:ext cx="358276" cy="3807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739"/>
              </a:lnTo>
              <a:lnTo>
                <a:pt x="358276" y="38073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8BB265-1E03-4472-B194-E74FDB0C9AE8}">
      <dsp:nvSpPr>
        <dsp:cNvPr id="0" name=""/>
        <dsp:cNvSpPr/>
      </dsp:nvSpPr>
      <dsp:spPr>
        <a:xfrm>
          <a:off x="1489056" y="636258"/>
          <a:ext cx="2975421" cy="5076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1" kern="1200" dirty="0">
              <a:solidFill>
                <a:srgbClr val="4E3AC4"/>
              </a:solidFill>
            </a:rPr>
            <a:t>Objectives</a:t>
          </a:r>
        </a:p>
      </dsp:txBody>
      <dsp:txXfrm>
        <a:off x="1503925" y="651127"/>
        <a:ext cx="2945683" cy="477914"/>
      </dsp:txXfrm>
    </dsp:sp>
    <dsp:sp modelId="{2C0E15C8-AABB-4E32-A96B-381ECEA82306}">
      <dsp:nvSpPr>
        <dsp:cNvPr id="0" name=""/>
        <dsp:cNvSpPr/>
      </dsp:nvSpPr>
      <dsp:spPr>
        <a:xfrm>
          <a:off x="1130779" y="509345"/>
          <a:ext cx="358276" cy="10153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5305"/>
              </a:lnTo>
              <a:lnTo>
                <a:pt x="358276" y="10153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37C912-D04F-4144-80EA-22595A2AA502}">
      <dsp:nvSpPr>
        <dsp:cNvPr id="0" name=""/>
        <dsp:cNvSpPr/>
      </dsp:nvSpPr>
      <dsp:spPr>
        <a:xfrm>
          <a:off x="1489056" y="1270824"/>
          <a:ext cx="2975421" cy="5076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1" kern="1200" dirty="0">
              <a:solidFill>
                <a:srgbClr val="4E3AC4"/>
              </a:solidFill>
            </a:rPr>
            <a:t>Research Methodology</a:t>
          </a:r>
        </a:p>
      </dsp:txBody>
      <dsp:txXfrm>
        <a:off x="1503925" y="1285693"/>
        <a:ext cx="2945683" cy="477914"/>
      </dsp:txXfrm>
    </dsp:sp>
    <dsp:sp modelId="{2DDBDAEC-2DE4-4CDC-A454-C0D89105A8A4}">
      <dsp:nvSpPr>
        <dsp:cNvPr id="0" name=""/>
        <dsp:cNvSpPr/>
      </dsp:nvSpPr>
      <dsp:spPr>
        <a:xfrm>
          <a:off x="1130779" y="509345"/>
          <a:ext cx="358276" cy="16498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9871"/>
              </a:lnTo>
              <a:lnTo>
                <a:pt x="358276" y="16498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03DF03-A37E-48A2-A596-4129AA59635A}">
      <dsp:nvSpPr>
        <dsp:cNvPr id="0" name=""/>
        <dsp:cNvSpPr/>
      </dsp:nvSpPr>
      <dsp:spPr>
        <a:xfrm>
          <a:off x="1489056" y="1905390"/>
          <a:ext cx="2975421" cy="5076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1" kern="1200" dirty="0">
              <a:solidFill>
                <a:srgbClr val="4E3AC4"/>
              </a:solidFill>
            </a:rPr>
            <a:t>ESPRIT Technique</a:t>
          </a:r>
        </a:p>
      </dsp:txBody>
      <dsp:txXfrm>
        <a:off x="1503925" y="1920259"/>
        <a:ext cx="2945683" cy="477914"/>
      </dsp:txXfrm>
    </dsp:sp>
    <dsp:sp modelId="{6DE10490-4B19-435B-9320-FCB28E04290C}">
      <dsp:nvSpPr>
        <dsp:cNvPr id="0" name=""/>
        <dsp:cNvSpPr/>
      </dsp:nvSpPr>
      <dsp:spPr>
        <a:xfrm>
          <a:off x="1130779" y="509345"/>
          <a:ext cx="358276" cy="2284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4437"/>
              </a:lnTo>
              <a:lnTo>
                <a:pt x="358276" y="22844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5FDA27-6A8B-43FD-A48F-B3D6AC5E7FFB}">
      <dsp:nvSpPr>
        <dsp:cNvPr id="0" name=""/>
        <dsp:cNvSpPr/>
      </dsp:nvSpPr>
      <dsp:spPr>
        <a:xfrm>
          <a:off x="1489056" y="2539956"/>
          <a:ext cx="2975421" cy="5076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1" kern="1200" dirty="0">
              <a:solidFill>
                <a:srgbClr val="4E3AC4"/>
              </a:solidFill>
            </a:rPr>
            <a:t>System Configuration</a:t>
          </a:r>
        </a:p>
      </dsp:txBody>
      <dsp:txXfrm>
        <a:off x="1503925" y="2554825"/>
        <a:ext cx="2945683" cy="477914"/>
      </dsp:txXfrm>
    </dsp:sp>
    <dsp:sp modelId="{AE79023C-F255-4A6C-BAD9-B7B8712A0CE5}">
      <dsp:nvSpPr>
        <dsp:cNvPr id="0" name=""/>
        <dsp:cNvSpPr/>
      </dsp:nvSpPr>
      <dsp:spPr>
        <a:xfrm>
          <a:off x="1130779" y="509345"/>
          <a:ext cx="358276" cy="29190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19003"/>
              </a:lnTo>
              <a:lnTo>
                <a:pt x="358276" y="291900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3A3176-7F1F-439A-80E5-8543F309C7E0}">
      <dsp:nvSpPr>
        <dsp:cNvPr id="0" name=""/>
        <dsp:cNvSpPr/>
      </dsp:nvSpPr>
      <dsp:spPr>
        <a:xfrm>
          <a:off x="1489056" y="3174522"/>
          <a:ext cx="2975421" cy="5076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1" kern="1200" dirty="0">
              <a:solidFill>
                <a:srgbClr val="4E3AC4"/>
              </a:solidFill>
            </a:rPr>
            <a:t>Contribution</a:t>
          </a:r>
        </a:p>
      </dsp:txBody>
      <dsp:txXfrm>
        <a:off x="1503925" y="3189391"/>
        <a:ext cx="2945683" cy="477914"/>
      </dsp:txXfrm>
    </dsp:sp>
    <dsp:sp modelId="{BD2814E4-5360-4BE2-A2D2-D502188E0B56}">
      <dsp:nvSpPr>
        <dsp:cNvPr id="0" name=""/>
        <dsp:cNvSpPr/>
      </dsp:nvSpPr>
      <dsp:spPr>
        <a:xfrm>
          <a:off x="1130779" y="509345"/>
          <a:ext cx="358276" cy="35535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53569"/>
              </a:lnTo>
              <a:lnTo>
                <a:pt x="358276" y="35535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B137B7-5557-4F3C-AE9B-EAA2A9B42508}">
      <dsp:nvSpPr>
        <dsp:cNvPr id="0" name=""/>
        <dsp:cNvSpPr/>
      </dsp:nvSpPr>
      <dsp:spPr>
        <a:xfrm>
          <a:off x="1489056" y="3809088"/>
          <a:ext cx="2975421" cy="5076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1" kern="1200" dirty="0">
              <a:solidFill>
                <a:srgbClr val="4E3AC4"/>
              </a:solidFill>
            </a:rPr>
            <a:t>Acknowledgement</a:t>
          </a:r>
        </a:p>
      </dsp:txBody>
      <dsp:txXfrm>
        <a:off x="1503925" y="3823957"/>
        <a:ext cx="2945683" cy="477914"/>
      </dsp:txXfrm>
    </dsp:sp>
    <dsp:sp modelId="{821D017A-D6A2-4DC0-86F4-8EEC1FC132AA}">
      <dsp:nvSpPr>
        <dsp:cNvPr id="0" name=""/>
        <dsp:cNvSpPr/>
      </dsp:nvSpPr>
      <dsp:spPr>
        <a:xfrm>
          <a:off x="1130779" y="509345"/>
          <a:ext cx="358276" cy="41881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88135"/>
              </a:lnTo>
              <a:lnTo>
                <a:pt x="358276" y="418813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01547C-C12F-485F-A800-11D285492E38}">
      <dsp:nvSpPr>
        <dsp:cNvPr id="0" name=""/>
        <dsp:cNvSpPr/>
      </dsp:nvSpPr>
      <dsp:spPr>
        <a:xfrm>
          <a:off x="1489056" y="4443654"/>
          <a:ext cx="2975421" cy="5076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1" kern="1200" dirty="0">
              <a:solidFill>
                <a:srgbClr val="4E3AC4"/>
              </a:solidFill>
            </a:rPr>
            <a:t>Question &amp; Answer</a:t>
          </a:r>
        </a:p>
      </dsp:txBody>
      <dsp:txXfrm>
        <a:off x="1503925" y="4458523"/>
        <a:ext cx="2945683" cy="4779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9F5DC-3F28-49C2-8779-A9D0D12FBF14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FCE52-1CD5-4401-ABFA-237B38E8BF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5381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E4493-055C-4920-A4FC-EB8BB087472C}" type="datetimeFigureOut">
              <a:rPr lang="en-IN" smtClean="0"/>
              <a:t>23-03-2017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BB340-9258-4AD8-9698-CD82407FCD1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66976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B340-9258-4AD8-9698-CD82407FCD1B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71736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5A885-492E-4B9A-85B5-003951E517AA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809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51B4B-C445-4CC9-A1B8-3EB8282EF255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730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39"/>
            <a:ext cx="36576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39"/>
            <a:ext cx="10769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75A05-8236-4CF4-B1FC-6291CCD74CD2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92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0093D-3F4C-454F-B486-C14134D2DD1D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764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D8727-C205-4B29-99AE-CD872ABC36A8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8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4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4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3E64E-42AE-4ED7-859E-0B3700829F12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096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77CB7-7063-4F48-9EF9-F3EB4B671DBC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270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75DC8-C63B-4258-A53F-5EAB5B299A70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797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6C20-8A34-4D6D-BF8B-72D996166B46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946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CA4B9-0B97-4F78-920B-F822BC0E4ECC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461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CE7CA-EF0B-416F-86AD-9CF49C15F36D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8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95168" y="635635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DF125-9C19-4785-8584-8A87F22A4E33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38452" y="63641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1" y="17246"/>
            <a:ext cx="1229193" cy="12291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5378" y="6009676"/>
            <a:ext cx="1728866" cy="78996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3252" y="14470"/>
            <a:ext cx="1908748" cy="83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830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044" y="1883617"/>
            <a:ext cx="11851688" cy="1646302"/>
          </a:xfrm>
        </p:spPr>
        <p:txBody>
          <a:bodyPr>
            <a:normAutofit/>
          </a:bodyPr>
          <a:lstStyle/>
          <a:p>
            <a:r>
              <a:rPr lang="en-IE" sz="4000" b="1" dirty="0"/>
              <a:t>Relevance of anti-islanding algorithms for Grid-Tied Inverters and some new investigations</a:t>
            </a:r>
            <a:endParaRPr lang="en-GB" sz="4000" dirty="0"/>
          </a:p>
        </p:txBody>
      </p:sp>
      <p:sp>
        <p:nvSpPr>
          <p:cNvPr id="8" name="Rectangle 7"/>
          <p:cNvSpPr/>
          <p:nvPr/>
        </p:nvSpPr>
        <p:spPr>
          <a:xfrm>
            <a:off x="8774092" y="5143095"/>
            <a:ext cx="2363412" cy="677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dirty="0">
                <a:latin typeface="Palatino Linotype" pitchFamily="18" charset="0"/>
              </a:rPr>
              <a:t>Presented by</a:t>
            </a:r>
          </a:p>
          <a:p>
            <a:pPr algn="ctr"/>
            <a:r>
              <a:rPr lang="en-IN" sz="2000" dirty="0">
                <a:latin typeface="Palatino Linotype" pitchFamily="18" charset="0"/>
              </a:rPr>
              <a:t>Sandipan Patra</a:t>
            </a:r>
          </a:p>
        </p:txBody>
      </p:sp>
      <p:sp>
        <p:nvSpPr>
          <p:cNvPr id="6" name="Rectangle 5"/>
          <p:cNvSpPr/>
          <p:nvPr/>
        </p:nvSpPr>
        <p:spPr>
          <a:xfrm>
            <a:off x="380145" y="4970858"/>
            <a:ext cx="2363412" cy="677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dirty="0">
                <a:latin typeface="Palatino Linotype" pitchFamily="18" charset="0"/>
              </a:rPr>
              <a:t>Supervisor:</a:t>
            </a:r>
          </a:p>
          <a:p>
            <a:pPr algn="ctr"/>
            <a:r>
              <a:rPr lang="en-IN" sz="2000" dirty="0" err="1">
                <a:latin typeface="Palatino Linotype" pitchFamily="18" charset="0"/>
              </a:rPr>
              <a:t>Dr.</a:t>
            </a:r>
            <a:r>
              <a:rPr lang="en-IN" sz="2000" dirty="0">
                <a:latin typeface="Palatino Linotype" pitchFamily="18" charset="0"/>
              </a:rPr>
              <a:t> </a:t>
            </a:r>
            <a:r>
              <a:rPr lang="en-IN" sz="2000" dirty="0" err="1">
                <a:latin typeface="Palatino Linotype" pitchFamily="18" charset="0"/>
              </a:rPr>
              <a:t>Malabika</a:t>
            </a:r>
            <a:r>
              <a:rPr lang="en-IN" sz="2000" dirty="0">
                <a:latin typeface="Palatino Linotype" pitchFamily="18" charset="0"/>
              </a:rPr>
              <a:t> </a:t>
            </a:r>
            <a:r>
              <a:rPr lang="en-IN" sz="2000" dirty="0" err="1">
                <a:latin typeface="Palatino Linotype" pitchFamily="18" charset="0"/>
              </a:rPr>
              <a:t>Basu</a:t>
            </a:r>
            <a:endParaRPr lang="en-IN" sz="20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902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7739" y="188057"/>
            <a:ext cx="8596668" cy="548829"/>
          </a:xfrm>
        </p:spPr>
        <p:txBody>
          <a:bodyPr>
            <a:noAutofit/>
          </a:bodyPr>
          <a:lstStyle/>
          <a:p>
            <a:r>
              <a:rPr lang="en-GB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Research Contribution</a:t>
            </a:r>
            <a:endParaRPr lang="en-I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24A94-68C6-4785-8095-DFF38BDEFADF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343275" y="885447"/>
            <a:ext cx="4083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dvOT2ea83e65.I"/>
                <a:ea typeface="SimSun" panose="02010600030101010101" pitchFamily="2" charset="-122"/>
                <a:cs typeface="Times New Roman" panose="02020603050405020304" pitchFamily="18" charset="0"/>
              </a:rPr>
              <a:t>Case Study 2: Small power mismatch </a:t>
            </a:r>
            <a:endParaRPr lang="en-GB" dirty="0"/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739" y="1254779"/>
            <a:ext cx="3968705" cy="510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zer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002" y="1721722"/>
            <a:ext cx="4539699" cy="3657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850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F7EDE-6421-4B7A-9373-9E707A7CE150}" type="datetime1">
              <a:rPr lang="en-US" smtClean="0"/>
              <a:t>3/23/2017</a:t>
            </a:fld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DD6D-9C18-4A21-8E6B-B77FB7DE6E53}" type="slidenum">
              <a:rPr lang="en-IN" smtClean="0"/>
              <a:t>11</a:t>
            </a:fld>
            <a:endParaRPr lang="en-IN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335808" y="257450"/>
            <a:ext cx="9130937" cy="6093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Research Contribution</a:t>
            </a:r>
            <a:endParaRPr lang="en-IN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168" y="1478836"/>
            <a:ext cx="4132206" cy="49967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loadswitci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847" y="2040834"/>
            <a:ext cx="4274466" cy="329979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1335808" y="988132"/>
            <a:ext cx="50513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Case Study 3: Load switching (non-islanding event)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398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335808" y="257450"/>
            <a:ext cx="9130937" cy="6093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Research Contribution</a:t>
            </a:r>
            <a:endParaRPr lang="en-I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35808" y="767070"/>
            <a:ext cx="54745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Case Study 3: Capacitor switching (non-islanding event) </a:t>
            </a:r>
            <a:endParaRPr lang="en-GB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19" y="1206742"/>
            <a:ext cx="3808322" cy="4640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815" y="1206741"/>
            <a:ext cx="3522125" cy="4640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ap_sw_proposed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1873" y="951736"/>
            <a:ext cx="3205423" cy="2360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12b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1874" y="3598779"/>
            <a:ext cx="3205422" cy="2349849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9"/>
          <p:cNvSpPr/>
          <p:nvPr/>
        </p:nvSpPr>
        <p:spPr>
          <a:xfrm>
            <a:off x="-1" y="6087330"/>
            <a:ext cx="81894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Fig.  Capacitor switching (non-islanding event) with (a &amp; c) Proposed ESPRIT based method and (b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&amp; d) Wavelet based 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method </a:t>
            </a:r>
            <a:endParaRPr lang="en-IE" sz="1200" dirty="0"/>
          </a:p>
        </p:txBody>
      </p:sp>
      <p:sp>
        <p:nvSpPr>
          <p:cNvPr id="11" name="Rectangle 10"/>
          <p:cNvSpPr/>
          <p:nvPr/>
        </p:nvSpPr>
        <p:spPr>
          <a:xfrm>
            <a:off x="2115180" y="5868247"/>
            <a:ext cx="4203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(a)</a:t>
            </a:r>
            <a:endParaRPr lang="en-IE" sz="1200" dirty="0"/>
          </a:p>
        </p:txBody>
      </p:sp>
      <p:sp>
        <p:nvSpPr>
          <p:cNvPr id="12" name="Rectangle 11"/>
          <p:cNvSpPr/>
          <p:nvPr/>
        </p:nvSpPr>
        <p:spPr>
          <a:xfrm>
            <a:off x="5883310" y="5810128"/>
            <a:ext cx="4203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(b)</a:t>
            </a:r>
            <a:endParaRPr lang="en-IE" sz="1200" dirty="0"/>
          </a:p>
        </p:txBody>
      </p:sp>
      <p:sp>
        <p:nvSpPr>
          <p:cNvPr id="13" name="Rectangle 12"/>
          <p:cNvSpPr/>
          <p:nvPr/>
        </p:nvSpPr>
        <p:spPr>
          <a:xfrm>
            <a:off x="10256567" y="3339708"/>
            <a:ext cx="4203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(c)</a:t>
            </a:r>
            <a:endParaRPr lang="en-IE" sz="1200" dirty="0"/>
          </a:p>
        </p:txBody>
      </p:sp>
      <p:sp>
        <p:nvSpPr>
          <p:cNvPr id="14" name="Rectangle 13"/>
          <p:cNvSpPr/>
          <p:nvPr/>
        </p:nvSpPr>
        <p:spPr>
          <a:xfrm>
            <a:off x="10094406" y="5958248"/>
            <a:ext cx="4203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(d)</a:t>
            </a:r>
            <a:endParaRPr lang="en-IE" sz="1200" dirty="0"/>
          </a:p>
        </p:txBody>
      </p:sp>
    </p:spTree>
    <p:extLst>
      <p:ext uri="{BB962C8B-B14F-4D97-AF65-F5344CB8AC3E}">
        <p14:creationId xmlns:p14="http://schemas.microsoft.com/office/powerpoint/2010/main" val="132125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335808" y="257450"/>
            <a:ext cx="9130937" cy="6093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Research Contribution</a:t>
            </a:r>
            <a:endParaRPr lang="en-I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35808" y="767070"/>
            <a:ext cx="5451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Case Study 3: Effect of harmonics (non-islanding event) </a:t>
            </a:r>
            <a:endParaRPr lang="en-GB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46" y="1136402"/>
            <a:ext cx="3587396" cy="4812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061" y="1217524"/>
            <a:ext cx="3639216" cy="4731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15b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0664" y="1014884"/>
            <a:ext cx="3336052" cy="2552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14b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0664" y="3833491"/>
            <a:ext cx="3336052" cy="227590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9"/>
          <p:cNvSpPr/>
          <p:nvPr/>
        </p:nvSpPr>
        <p:spPr>
          <a:xfrm>
            <a:off x="1994600" y="5941266"/>
            <a:ext cx="4203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(a)</a:t>
            </a:r>
            <a:endParaRPr lang="en-IE" sz="1200" dirty="0"/>
          </a:p>
        </p:txBody>
      </p:sp>
      <p:sp>
        <p:nvSpPr>
          <p:cNvPr id="11" name="Rectangle 10"/>
          <p:cNvSpPr/>
          <p:nvPr/>
        </p:nvSpPr>
        <p:spPr>
          <a:xfrm>
            <a:off x="5869075" y="5948623"/>
            <a:ext cx="4203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(b)</a:t>
            </a:r>
            <a:endParaRPr lang="en-IE" sz="1200" dirty="0"/>
          </a:p>
        </p:txBody>
      </p:sp>
      <p:sp>
        <p:nvSpPr>
          <p:cNvPr id="12" name="Rectangle 11"/>
          <p:cNvSpPr/>
          <p:nvPr/>
        </p:nvSpPr>
        <p:spPr>
          <a:xfrm>
            <a:off x="9908510" y="3576789"/>
            <a:ext cx="4203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(c)</a:t>
            </a:r>
            <a:endParaRPr lang="en-IE" sz="1200" dirty="0"/>
          </a:p>
        </p:txBody>
      </p:sp>
      <p:sp>
        <p:nvSpPr>
          <p:cNvPr id="13" name="Rectangle 12"/>
          <p:cNvSpPr/>
          <p:nvPr/>
        </p:nvSpPr>
        <p:spPr>
          <a:xfrm>
            <a:off x="9908510" y="6218265"/>
            <a:ext cx="4203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(d)</a:t>
            </a:r>
            <a:endParaRPr lang="en-IE" sz="1200" dirty="0"/>
          </a:p>
        </p:txBody>
      </p:sp>
      <p:sp>
        <p:nvSpPr>
          <p:cNvPr id="14" name="Rectangle 13"/>
          <p:cNvSpPr/>
          <p:nvPr/>
        </p:nvSpPr>
        <p:spPr>
          <a:xfrm>
            <a:off x="1793633" y="6495264"/>
            <a:ext cx="92712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Fig. Effect of 13 and 17 order harmonics on (a &amp; c) Proposed ESPRIT based method and (b &amp; d) wavelet based method</a:t>
            </a:r>
            <a:endParaRPr lang="en-IE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79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24B0-0F9F-4892-A3FE-284906BCCCAE}" type="datetime1">
              <a:rPr lang="en-US" smtClean="0"/>
              <a:t>3/23/2017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BEC25-8DB0-460A-A8A5-6E2220888E5A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364974" y="219796"/>
            <a:ext cx="8918278" cy="9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Conclusion</a:t>
            </a:r>
            <a:endParaRPr lang="en-I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170829" y="1698835"/>
            <a:ext cx="10039065" cy="3380440"/>
          </a:xfrm>
        </p:spPr>
        <p:txBody>
          <a:bodyPr>
            <a:normAutofit/>
          </a:bodyPr>
          <a:lstStyle/>
          <a:p>
            <a:pPr algn="just"/>
            <a:r>
              <a:rPr lang="en-US" dirty="0"/>
              <a:t>Proposed ESPRIT based anti-islanding scheme is found to be very effective in discriminating </a:t>
            </a:r>
            <a:r>
              <a:rPr lang="en-IE" dirty="0"/>
              <a:t>between </a:t>
            </a:r>
            <a:r>
              <a:rPr lang="en-US" dirty="0"/>
              <a:t>islanding detection</a:t>
            </a:r>
            <a:r>
              <a:rPr lang="en-IE" dirty="0"/>
              <a:t> and other disturbances</a:t>
            </a:r>
            <a:r>
              <a:rPr lang="en-US" dirty="0"/>
              <a:t>. </a:t>
            </a:r>
          </a:p>
          <a:p>
            <a:pPr algn="just"/>
            <a:r>
              <a:rPr lang="en-US" dirty="0"/>
              <a:t>NDZ is very small in </a:t>
            </a:r>
            <a:r>
              <a:rPr lang="en-IE" dirty="0"/>
              <a:t>the </a:t>
            </a:r>
            <a:r>
              <a:rPr lang="en-US" dirty="0"/>
              <a:t>proposed</a:t>
            </a:r>
            <a:r>
              <a:rPr lang="en-IE" dirty="0"/>
              <a:t> scheme</a:t>
            </a:r>
            <a:r>
              <a:rPr lang="en-US" dirty="0"/>
              <a:t> and it avoids nuisance tripping because of other transients.</a:t>
            </a:r>
          </a:p>
          <a:p>
            <a:pPr algn="just"/>
            <a:endParaRPr lang="en-I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13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32527"/>
          </a:xfrm>
        </p:spPr>
        <p:txBody>
          <a:bodyPr>
            <a:normAutofit/>
          </a:bodyPr>
          <a:lstStyle/>
          <a:p>
            <a:r>
              <a:rPr lang="en-IN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Acknowledgement</a:t>
            </a:r>
            <a:endParaRPr lang="en-GB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4"/>
            <a:ext cx="10915374" cy="36476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dirty="0"/>
              <a:t>This work has been carried out with the support of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E" dirty="0"/>
              <a:t>Science Foundation Ireland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/>
              <a:t>Electrical Power Research Centre,  Dublin Institute of Technology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3E64E-42AE-4ED7-859E-0B3700829F12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26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5168" y="781539"/>
            <a:ext cx="9818108" cy="4844315"/>
          </a:xfrm>
        </p:spPr>
        <p:txBody>
          <a:bodyPr>
            <a:noAutofit/>
          </a:bodyPr>
          <a:lstStyle/>
          <a:p>
            <a:pPr lvl="0" algn="just"/>
            <a:r>
              <a:rPr lang="en-IE" sz="1400" b="1" dirty="0"/>
              <a:t>S. Patra, S. Agrawal, S. R. </a:t>
            </a:r>
            <a:r>
              <a:rPr lang="en-IE" sz="1400" b="1" dirty="0" err="1"/>
              <a:t>Mohanty</a:t>
            </a:r>
            <a:r>
              <a:rPr lang="en-IE" sz="1400" b="1" dirty="0"/>
              <a:t>, V. Agarwal and M. </a:t>
            </a:r>
            <a:r>
              <a:rPr lang="en-IE" sz="1400" b="1" dirty="0" err="1"/>
              <a:t>Basu</a:t>
            </a:r>
            <a:r>
              <a:rPr lang="en-IE" sz="1400" b="1" dirty="0"/>
              <a:t>, "ESPRIT based robust anti-islanding algorithm for grid-tied inverter," </a:t>
            </a:r>
            <a:r>
              <a:rPr lang="en-IE" sz="1400" b="1" i="1" dirty="0"/>
              <a:t>2016 IEEE Students’ Technology Symposium (</a:t>
            </a:r>
            <a:r>
              <a:rPr lang="en-IE" sz="1400" b="1" i="1" dirty="0" err="1"/>
              <a:t>TechSym</a:t>
            </a:r>
            <a:r>
              <a:rPr lang="en-IE" sz="1400" b="1" i="1" dirty="0"/>
              <a:t>), </a:t>
            </a:r>
            <a:r>
              <a:rPr lang="en-IE" sz="1400" b="1" dirty="0"/>
              <a:t>Kharagpur, West Bengal, India, 2016, pp. 90-95.</a:t>
            </a:r>
            <a:endParaRPr lang="en-US" sz="1400" b="1" dirty="0"/>
          </a:p>
          <a:p>
            <a:pPr lvl="0" algn="just"/>
            <a:r>
              <a:rPr lang="en-US" sz="1400" dirty="0"/>
              <a:t>D. </a:t>
            </a:r>
            <a:r>
              <a:rPr lang="en-US" sz="1400" dirty="0" err="1"/>
              <a:t>Bică</a:t>
            </a:r>
            <a:r>
              <a:rPr lang="en-US" sz="1400" dirty="0"/>
              <a:t>, M. </a:t>
            </a:r>
            <a:r>
              <a:rPr lang="en-US" sz="1400" dirty="0" err="1"/>
              <a:t>Abrudean</a:t>
            </a:r>
            <a:r>
              <a:rPr lang="en-US" sz="1400" dirty="0"/>
              <a:t>, L. I. </a:t>
            </a:r>
            <a:r>
              <a:rPr lang="en-US" sz="1400" dirty="0" err="1"/>
              <a:t>Dulău</a:t>
            </a:r>
            <a:r>
              <a:rPr lang="en-US" sz="1400" dirty="0"/>
              <a:t>, M. </a:t>
            </a:r>
            <a:r>
              <a:rPr lang="en-US" sz="1400" dirty="0" err="1"/>
              <a:t>Abrudean</a:t>
            </a:r>
            <a:r>
              <a:rPr lang="en-US" sz="1400" dirty="0"/>
              <a:t>, L. I. </a:t>
            </a:r>
            <a:r>
              <a:rPr lang="en-US" sz="1400" dirty="0" err="1"/>
              <a:t>Dulău</a:t>
            </a:r>
            <a:r>
              <a:rPr lang="en-US" sz="1400" dirty="0"/>
              <a:t>, M. </a:t>
            </a:r>
            <a:r>
              <a:rPr lang="en-US" sz="1400" dirty="0" err="1"/>
              <a:t>Abrudean</a:t>
            </a:r>
            <a:r>
              <a:rPr lang="en-US" sz="1400" dirty="0"/>
              <a:t>, and L. I. </a:t>
            </a:r>
            <a:r>
              <a:rPr lang="en-US" sz="1400" dirty="0" err="1"/>
              <a:t>Dulău</a:t>
            </a:r>
            <a:r>
              <a:rPr lang="en-US" sz="1400" dirty="0"/>
              <a:t>, “Effects of Distributed Generation on Electric Power Systems,” </a:t>
            </a:r>
            <a:r>
              <a:rPr lang="en-US" sz="1400" i="1" dirty="0"/>
              <a:t>Procedia Technology</a:t>
            </a:r>
            <a:r>
              <a:rPr lang="en-US" sz="1400" dirty="0"/>
              <a:t>, vol. 12. pp. 681–686, 01-Jan-2014.</a:t>
            </a:r>
            <a:endParaRPr lang="en-GB" sz="1400" dirty="0"/>
          </a:p>
          <a:p>
            <a:pPr lvl="0" algn="just"/>
            <a:r>
              <a:rPr lang="en-US" sz="1400" dirty="0"/>
              <a:t>IEEE Standard for Interconnecting Distributed Resources with Electric Power Systems," </a:t>
            </a:r>
            <a:r>
              <a:rPr lang="en-US" sz="1400" i="1" dirty="0"/>
              <a:t>IEEE </a:t>
            </a:r>
            <a:r>
              <a:rPr lang="en-US" sz="1400" i="1" dirty="0" err="1"/>
              <a:t>Std</a:t>
            </a:r>
            <a:r>
              <a:rPr lang="en-US" sz="1400" i="1" dirty="0"/>
              <a:t> 1547-2003</a:t>
            </a:r>
            <a:r>
              <a:rPr lang="en-US" sz="1400" dirty="0"/>
              <a:t>, July 28 2003</a:t>
            </a:r>
            <a:endParaRPr lang="en-GB" sz="1400" dirty="0"/>
          </a:p>
          <a:p>
            <a:pPr lvl="0" algn="just"/>
            <a:r>
              <a:rPr lang="en-US" sz="1400" dirty="0"/>
              <a:t>A. </a:t>
            </a:r>
            <a:r>
              <a:rPr lang="en-US" sz="1400" dirty="0" err="1"/>
              <a:t>Khamis</a:t>
            </a:r>
            <a:r>
              <a:rPr lang="en-US" sz="1400" dirty="0"/>
              <a:t>, H. </a:t>
            </a:r>
            <a:r>
              <a:rPr lang="en-US" sz="1400" dirty="0" err="1"/>
              <a:t>Shareef</a:t>
            </a:r>
            <a:r>
              <a:rPr lang="en-US" sz="1400" dirty="0"/>
              <a:t>, E. </a:t>
            </a:r>
            <a:r>
              <a:rPr lang="en-US" sz="1400" dirty="0" err="1"/>
              <a:t>Bizkevelci</a:t>
            </a:r>
            <a:r>
              <a:rPr lang="en-US" sz="1400" dirty="0"/>
              <a:t>, and T. </a:t>
            </a:r>
            <a:r>
              <a:rPr lang="en-US" sz="1400" dirty="0" err="1"/>
              <a:t>Khatib</a:t>
            </a:r>
            <a:r>
              <a:rPr lang="en-US" sz="1400" dirty="0"/>
              <a:t>, “A review of islanding detection techniques for renewable distributed generation systems,” </a:t>
            </a:r>
            <a:r>
              <a:rPr lang="en-US" sz="1400" i="1" dirty="0"/>
              <a:t>Renewable and Sustainable Energy Reviews</a:t>
            </a:r>
            <a:r>
              <a:rPr lang="en-US" sz="1400" dirty="0"/>
              <a:t>, vol. 28. pp. 483–493, 01-Dec-2013.</a:t>
            </a:r>
            <a:endParaRPr lang="en-GB" sz="1400" dirty="0"/>
          </a:p>
          <a:p>
            <a:pPr lvl="0" algn="just"/>
            <a:r>
              <a:rPr lang="en-US" sz="1400" dirty="0"/>
              <a:t>C. </a:t>
            </a:r>
            <a:r>
              <a:rPr lang="en-US" sz="1400" dirty="0" err="1"/>
              <a:t>Jeraputra</a:t>
            </a:r>
            <a:r>
              <a:rPr lang="en-US" sz="1400" dirty="0"/>
              <a:t>, P.N. </a:t>
            </a:r>
            <a:r>
              <a:rPr lang="en-US" sz="1400" dirty="0" err="1"/>
              <a:t>Enjeti</a:t>
            </a:r>
            <a:r>
              <a:rPr lang="en-US" sz="1400" dirty="0"/>
              <a:t>, “Development of a Robust Anti-Islanding Algorithm for Utility Interconnection of Distributed Fuel Cell Powered Generation”, </a:t>
            </a:r>
            <a:r>
              <a:rPr lang="en-US" sz="1400" i="1" dirty="0"/>
              <a:t>IEEE Transactions on Power Electronics</a:t>
            </a:r>
            <a:r>
              <a:rPr lang="en-US" sz="1400" dirty="0"/>
              <a:t>, Vol: 19. Issue 5, Sept 2004</a:t>
            </a:r>
            <a:endParaRPr lang="en-GB" sz="1400" dirty="0"/>
          </a:p>
          <a:p>
            <a:pPr lvl="0" algn="just"/>
            <a:r>
              <a:rPr lang="en-US" sz="1400" dirty="0"/>
              <a:t>C. </a:t>
            </a:r>
            <a:r>
              <a:rPr lang="en-US" sz="1400" dirty="0" err="1"/>
              <a:t>Jeraputra</a:t>
            </a:r>
            <a:r>
              <a:rPr lang="en-US" sz="1400" dirty="0"/>
              <a:t>, E. C. </a:t>
            </a:r>
            <a:r>
              <a:rPr lang="en-US" sz="1400" dirty="0" err="1"/>
              <a:t>Aeloiza</a:t>
            </a:r>
            <a:r>
              <a:rPr lang="en-US" sz="1400" dirty="0"/>
              <a:t>, P. N. </a:t>
            </a:r>
            <a:r>
              <a:rPr lang="en-US" sz="1400" dirty="0" err="1"/>
              <a:t>Enjeti</a:t>
            </a:r>
            <a:r>
              <a:rPr lang="en-US" sz="1400" dirty="0"/>
              <a:t>, S. Choi, “An Improved Anti-Islanding Algorithm for Utility Interconnection of Multiple Distributed Fuel Cell Powered Generations”, </a:t>
            </a:r>
            <a:r>
              <a:rPr lang="en-US" sz="1400" i="1" dirty="0"/>
              <a:t>IEEE Applied Power Electronics Conference</a:t>
            </a:r>
            <a:r>
              <a:rPr lang="en-US" sz="1400" dirty="0"/>
              <a:t>, March 2005 </a:t>
            </a:r>
            <a:endParaRPr lang="en-GB" sz="1400" dirty="0"/>
          </a:p>
          <a:p>
            <a:pPr lvl="0" algn="just"/>
            <a:r>
              <a:rPr lang="en-US" sz="1400" dirty="0"/>
              <a:t>S. </a:t>
            </a:r>
            <a:r>
              <a:rPr lang="en-US" sz="1400" dirty="0" err="1"/>
              <a:t>Dhar</a:t>
            </a:r>
            <a:r>
              <a:rPr lang="en-US" sz="1400" dirty="0"/>
              <a:t> and P. K. Dash, “Harmonic Profile Injection-Based Hybrid Active Islanding Detection Technique for PV-VSC-Based Microgrid System,” </a:t>
            </a:r>
            <a:r>
              <a:rPr lang="en-US" sz="1400" i="1" dirty="0"/>
              <a:t>IEEE Transactions on Sustainable Energy</a:t>
            </a:r>
            <a:r>
              <a:rPr lang="en-US" sz="1400" dirty="0"/>
              <a:t>, vol. PP. pp. 1–20, 2016.</a:t>
            </a:r>
            <a:endParaRPr lang="en-GB" sz="1400" dirty="0"/>
          </a:p>
          <a:p>
            <a:pPr lvl="0" algn="just"/>
            <a:r>
              <a:rPr lang="en-US" sz="1400" dirty="0"/>
              <a:t>R. Garg, B. Singh, D. T. </a:t>
            </a:r>
            <a:r>
              <a:rPr lang="en-US" sz="1400" dirty="0" err="1"/>
              <a:t>Shahani</a:t>
            </a:r>
            <a:r>
              <a:rPr lang="en-US" sz="1400" dirty="0"/>
              <a:t>, and C. Jain, “Dual-Tree Complex Wavelet Transform Based Control Algorithm for Power Quality Improvement in a Distribution System,” </a:t>
            </a:r>
            <a:r>
              <a:rPr lang="en-US" sz="1400" i="1" dirty="0"/>
              <a:t>IEEE Transactions on Industrial Electronics</a:t>
            </a:r>
            <a:r>
              <a:rPr lang="en-US" sz="1400" dirty="0"/>
              <a:t>, vol. PP. pp. 1–1, 2016.</a:t>
            </a:r>
            <a:endParaRPr lang="en-GB" sz="1400" dirty="0"/>
          </a:p>
          <a:p>
            <a:pPr lvl="0" algn="just"/>
            <a:r>
              <a:rPr lang="en-US" sz="1400" dirty="0"/>
              <a:t>A. </a:t>
            </a:r>
            <a:r>
              <a:rPr lang="en-US" sz="1400" dirty="0" err="1"/>
              <a:t>Khamis</a:t>
            </a:r>
            <a:r>
              <a:rPr lang="en-US" sz="1400" dirty="0"/>
              <a:t>, H. </a:t>
            </a:r>
            <a:r>
              <a:rPr lang="en-US" sz="1400" dirty="0" err="1"/>
              <a:t>Shareef</a:t>
            </a:r>
            <a:r>
              <a:rPr lang="en-US" sz="1400" dirty="0"/>
              <a:t>, E. </a:t>
            </a:r>
            <a:r>
              <a:rPr lang="en-US" sz="1400" dirty="0" err="1"/>
              <a:t>Bizkevelci</a:t>
            </a:r>
            <a:r>
              <a:rPr lang="en-US" sz="1400" dirty="0"/>
              <a:t>, and T. </a:t>
            </a:r>
            <a:r>
              <a:rPr lang="en-US" sz="1400" dirty="0" err="1"/>
              <a:t>Khatib</a:t>
            </a:r>
            <a:r>
              <a:rPr lang="en-US" sz="1400" dirty="0"/>
              <a:t>, “A review of islanding detection techniques for renewable distributed generation systems,” </a:t>
            </a:r>
            <a:r>
              <a:rPr lang="en-US" sz="1400" i="1" dirty="0"/>
              <a:t>Renewable and Sustainable Energy Reviews</a:t>
            </a:r>
            <a:r>
              <a:rPr lang="en-US" sz="1400" dirty="0"/>
              <a:t>, vol. 28. pp. 483–493, 01-Dec-2013.</a:t>
            </a:r>
            <a:endParaRPr lang="en-GB" sz="1400" dirty="0"/>
          </a:p>
          <a:p>
            <a:pPr lvl="0" algn="just"/>
            <a:r>
              <a:rPr lang="da-DK" sz="1400" dirty="0"/>
              <a:t>M. Hanif, M. Basu and K. Gaughan, “Development of EN50438 compliant wavelet-based islanding detection technique for three-phase static distributed generation systems,” </a:t>
            </a:r>
            <a:r>
              <a:rPr lang="da-DK" sz="1400" i="1" dirty="0"/>
              <a:t>Renewable Power Generation, IET</a:t>
            </a:r>
            <a:r>
              <a:rPr lang="da-DK" sz="1400" dirty="0"/>
              <a:t>, vol. 6. pp. 289–301, 2012.</a:t>
            </a:r>
            <a:endParaRPr lang="en-GB" sz="1400" dirty="0"/>
          </a:p>
          <a:p>
            <a:pPr lvl="0" algn="just"/>
            <a:r>
              <a:rPr lang="en-US" sz="1400" dirty="0"/>
              <a:t>S. R. </a:t>
            </a:r>
            <a:r>
              <a:rPr lang="en-US" sz="1400" dirty="0" err="1"/>
              <a:t>Mohanty</a:t>
            </a:r>
            <a:r>
              <a:rPr lang="en-US" sz="1400" dirty="0"/>
              <a:t>, N. </a:t>
            </a:r>
            <a:r>
              <a:rPr lang="en-US" sz="1400" dirty="0" err="1"/>
              <a:t>Kishor</a:t>
            </a:r>
            <a:r>
              <a:rPr lang="en-US" sz="1400" dirty="0"/>
              <a:t>, P. K. Ray and J. P. S. Catalo, “Comparative Study of Advanced Signal Processing Techniques for Islanding Detection in a Hybrid Distributed Generation System,” </a:t>
            </a:r>
            <a:r>
              <a:rPr lang="en-US" sz="1400" i="1" dirty="0"/>
              <a:t>IEEE Trans. on </a:t>
            </a:r>
            <a:r>
              <a:rPr lang="en-US" sz="1400" i="1" dirty="0" err="1"/>
              <a:t>Sustanable</a:t>
            </a:r>
            <a:r>
              <a:rPr lang="en-US" sz="1400" i="1" dirty="0"/>
              <a:t> Energy,</a:t>
            </a:r>
            <a:r>
              <a:rPr lang="en-US" sz="1400" dirty="0"/>
              <a:t> vol. 6. pp. 122–131, 2015.</a:t>
            </a:r>
            <a:endParaRPr lang="en-GB" sz="1400" dirty="0"/>
          </a:p>
          <a:p>
            <a:pPr lvl="0" algn="just"/>
            <a:r>
              <a:rPr lang="en-US" sz="1400" dirty="0" err="1"/>
              <a:t>Prony</a:t>
            </a:r>
            <a:r>
              <a:rPr lang="en-US" sz="1400" dirty="0"/>
              <a:t> GRB. </a:t>
            </a:r>
            <a:r>
              <a:rPr lang="en-US" sz="1400" dirty="0" err="1"/>
              <a:t>Essai</a:t>
            </a:r>
            <a:r>
              <a:rPr lang="en-US" sz="1400" dirty="0"/>
              <a:t> experimental et </a:t>
            </a:r>
            <a:r>
              <a:rPr lang="en-US" sz="1400" dirty="0" err="1"/>
              <a:t>analytique</a:t>
            </a:r>
            <a:r>
              <a:rPr lang="en-US" sz="1400" dirty="0"/>
              <a:t>. J </a:t>
            </a:r>
            <a:r>
              <a:rPr lang="en-US" sz="1400" dirty="0" err="1"/>
              <a:t>L’Ecole</a:t>
            </a:r>
            <a:r>
              <a:rPr lang="en-US" sz="1400" dirty="0"/>
              <a:t> Polytech 1795;1:24–76.</a:t>
            </a:r>
            <a:endParaRPr lang="en-GB" sz="1400" dirty="0"/>
          </a:p>
          <a:p>
            <a:pPr algn="just"/>
            <a:r>
              <a:rPr lang="en-US" sz="1400" dirty="0"/>
              <a:t>S. K. Jain and S. N. Singh, “Exact Model Order ESPRIT Technique for Harmonics and </a:t>
            </a:r>
            <a:r>
              <a:rPr lang="en-US" sz="1400" dirty="0" err="1"/>
              <a:t>Interharmonics</a:t>
            </a:r>
            <a:r>
              <a:rPr lang="en-US" sz="1400" dirty="0"/>
              <a:t> Estimation,” </a:t>
            </a:r>
            <a:r>
              <a:rPr lang="en-US" sz="1400" i="1" dirty="0"/>
              <a:t>IEEE Trans. on Instrumentation and measurement</a:t>
            </a:r>
            <a:r>
              <a:rPr lang="en-US" sz="1400" dirty="0"/>
              <a:t>, vol. 61. pp. 1915–1923, 2012.</a:t>
            </a:r>
            <a:r>
              <a:rPr lang="en-IN" sz="1400" dirty="0">
                <a:cs typeface="Times New Roman" pitchFamily="18" charset="0"/>
              </a:rPr>
              <a:t>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602E-4412-4341-8425-D4D9B6A41535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881656" y="196764"/>
            <a:ext cx="9144000" cy="58477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en-GB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REFERENCE</a:t>
            </a:r>
            <a:endParaRPr lang="en-GB" sz="20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78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423386">
            <a:off x="821635" y="2766047"/>
            <a:ext cx="10972800" cy="1143000"/>
          </a:xfrm>
        </p:spPr>
        <p:txBody>
          <a:bodyPr/>
          <a:lstStyle/>
          <a:p>
            <a:r>
              <a:rPr lang="en-GB" dirty="0"/>
              <a:t>Any Question  ??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0093D-3F4C-454F-B486-C14134D2DD1D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03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3206" y="2714618"/>
            <a:ext cx="8596668" cy="1320800"/>
          </a:xfrm>
        </p:spPr>
        <p:txBody>
          <a:bodyPr>
            <a:normAutofit/>
          </a:bodyPr>
          <a:lstStyle/>
          <a:p>
            <a:r>
              <a:rPr lang="en-IN" sz="4400" u="sng" dirty="0">
                <a:latin typeface="Times New Roman" pitchFamily="18" charset="0"/>
                <a:cs typeface="Times New Roman" pitchFamily="18" charset="0"/>
              </a:rPr>
              <a:t>THANK  YOU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F4B29-468A-4F71-A9FF-B292D00ACA9E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2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D82C2-D8AD-4901-8F57-1D9AE15C8B6E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151415868"/>
              </p:ext>
            </p:extLst>
          </p:nvPr>
        </p:nvGraphicFramePr>
        <p:xfrm>
          <a:off x="1891937" y="774700"/>
          <a:ext cx="54864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1540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297A5-2CFE-4780-B434-D83316C41B68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3</a:t>
            </a:fld>
            <a:endParaRPr lang="en-US" dirty="0"/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496390" y="253425"/>
            <a:ext cx="9144000" cy="58477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en-GB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O</a:t>
            </a:r>
            <a:r>
              <a:rPr lang="en-GB" sz="2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bjectives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150215" y="4752490"/>
            <a:ext cx="2496456" cy="10330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FF00"/>
                </a:solidFill>
              </a:rPr>
              <a:t>Problems caused by islanding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2698477" y="4317119"/>
            <a:ext cx="1922138" cy="581766"/>
            <a:chOff x="2697480" y="213568"/>
            <a:chExt cx="1386840" cy="379214"/>
          </a:xfrm>
          <a:scene3d>
            <a:camera prst="orthographicFront"/>
            <a:lightRig rig="flat" dir="t"/>
          </a:scene3d>
        </p:grpSpPr>
        <p:sp>
          <p:nvSpPr>
            <p:cNvPr id="17" name="Rounded Rectangle 16"/>
            <p:cNvSpPr/>
            <p:nvPr/>
          </p:nvSpPr>
          <p:spPr>
            <a:xfrm>
              <a:off x="2697480" y="213568"/>
              <a:ext cx="1386840" cy="379214"/>
            </a:xfrm>
            <a:prstGeom prst="roundRect">
              <a:avLst/>
            </a:prstGeom>
            <a:sp3d z="190500"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Rounded Rectangle 4"/>
            <p:cNvSpPr/>
            <p:nvPr/>
          </p:nvSpPr>
          <p:spPr>
            <a:xfrm>
              <a:off x="2715992" y="232080"/>
              <a:ext cx="1349816" cy="342190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dirty="0"/>
                <a:t>Safety Concern</a:t>
              </a:r>
              <a:endParaRPr lang="en-IE" sz="1400" kern="1200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698477" y="4946287"/>
            <a:ext cx="1922138" cy="584083"/>
            <a:chOff x="2697480" y="640184"/>
            <a:chExt cx="1386840" cy="379214"/>
          </a:xfr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20" name="Rounded Rectangle 19"/>
            <p:cNvSpPr/>
            <p:nvPr/>
          </p:nvSpPr>
          <p:spPr>
            <a:xfrm>
              <a:off x="2697480" y="640184"/>
              <a:ext cx="1386840" cy="379214"/>
            </a:xfrm>
            <a:prstGeom prst="roundRect">
              <a:avLst/>
            </a:prstGeom>
            <a:grpFill/>
            <a:sp3d z="190500"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Rounded Rectangle 6"/>
            <p:cNvSpPr/>
            <p:nvPr/>
          </p:nvSpPr>
          <p:spPr>
            <a:xfrm>
              <a:off x="2715992" y="658696"/>
              <a:ext cx="1349816" cy="360702"/>
            </a:xfrm>
            <a:prstGeom prst="rect">
              <a:avLst/>
            </a:prstGeom>
            <a:grpFill/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dirty="0"/>
                <a:t>Damage to customer’s appliances</a:t>
              </a:r>
              <a:endParaRPr lang="en-IE" sz="1400" kern="12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708358" y="5598639"/>
            <a:ext cx="1912257" cy="620854"/>
            <a:chOff x="2697480" y="1066800"/>
            <a:chExt cx="1386840" cy="379214"/>
          </a:xfrm>
          <a:solidFill>
            <a:schemeClr val="accent2">
              <a:lumMod val="40000"/>
              <a:lumOff val="60000"/>
              <a:alpha val="4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23" name="Rounded Rectangle 22"/>
            <p:cNvSpPr/>
            <p:nvPr/>
          </p:nvSpPr>
          <p:spPr>
            <a:xfrm>
              <a:off x="2697480" y="1066800"/>
              <a:ext cx="1386840" cy="379214"/>
            </a:xfrm>
            <a:prstGeom prst="roundRect">
              <a:avLst/>
            </a:prstGeom>
            <a:grpFill/>
            <a:sp3d z="190500"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Rounded Rectangle 8"/>
            <p:cNvSpPr/>
            <p:nvPr/>
          </p:nvSpPr>
          <p:spPr>
            <a:xfrm>
              <a:off x="2715992" y="1085312"/>
              <a:ext cx="1349816" cy="342190"/>
            </a:xfrm>
            <a:prstGeom prst="rect">
              <a:avLst/>
            </a:prstGeom>
            <a:grpFill/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dirty="0"/>
                <a:t>Inverter damage</a:t>
              </a:r>
              <a:endParaRPr lang="en-IE" sz="1400" kern="1200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0" y="1147207"/>
            <a:ext cx="433258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400" b="1" dirty="0"/>
              <a:t>What is Islanding?</a:t>
            </a:r>
          </a:p>
          <a:p>
            <a:pPr algn="just"/>
            <a:r>
              <a:rPr lang="en-GB" dirty="0"/>
              <a:t> </a:t>
            </a:r>
            <a:r>
              <a:rPr lang="en-IE" b="1" dirty="0"/>
              <a:t>Islanding</a:t>
            </a:r>
            <a:r>
              <a:rPr lang="en-IE" dirty="0"/>
              <a:t> refers to the condition in which a distributed generator (DG) continues to power a location even though electrical grid power from the electric utility is no longer present.</a:t>
            </a:r>
            <a:endParaRPr lang="en-GB" dirty="0"/>
          </a:p>
        </p:txBody>
      </p:sp>
      <p:sp>
        <p:nvSpPr>
          <p:cNvPr id="73" name="Right Arrow 72"/>
          <p:cNvSpPr/>
          <p:nvPr/>
        </p:nvSpPr>
        <p:spPr>
          <a:xfrm>
            <a:off x="5264531" y="4730722"/>
            <a:ext cx="2496456" cy="10330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FF00"/>
                </a:solidFill>
              </a:rPr>
              <a:t>Islanding detection methods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7760987" y="4413343"/>
            <a:ext cx="1922138" cy="827200"/>
            <a:chOff x="2697480" y="213568"/>
            <a:chExt cx="1386840" cy="379214"/>
          </a:xfrm>
          <a:scene3d>
            <a:camera prst="orthographicFront"/>
            <a:lightRig rig="flat" dir="t"/>
          </a:scene3d>
        </p:grpSpPr>
        <p:sp>
          <p:nvSpPr>
            <p:cNvPr id="75" name="Rounded Rectangle 74"/>
            <p:cNvSpPr/>
            <p:nvPr/>
          </p:nvSpPr>
          <p:spPr>
            <a:xfrm>
              <a:off x="2697480" y="213568"/>
              <a:ext cx="1386840" cy="379214"/>
            </a:xfrm>
            <a:prstGeom prst="roundRect">
              <a:avLst/>
            </a:prstGeom>
            <a:sp3d z="190500"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6" name="Rounded Rectangle 4"/>
            <p:cNvSpPr/>
            <p:nvPr/>
          </p:nvSpPr>
          <p:spPr>
            <a:xfrm>
              <a:off x="2715992" y="232080"/>
              <a:ext cx="1349816" cy="342190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algn="ctr"/>
              <a:r>
                <a:rPr lang="en-GB" dirty="0"/>
                <a:t>Active islanding detection</a:t>
              </a: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7760987" y="5287945"/>
            <a:ext cx="1922138" cy="787318"/>
            <a:chOff x="2697480" y="640184"/>
            <a:chExt cx="1386840" cy="379214"/>
          </a:xfr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78" name="Rounded Rectangle 77"/>
            <p:cNvSpPr/>
            <p:nvPr/>
          </p:nvSpPr>
          <p:spPr>
            <a:xfrm>
              <a:off x="2697480" y="640184"/>
              <a:ext cx="1386840" cy="379214"/>
            </a:xfrm>
            <a:prstGeom prst="roundRect">
              <a:avLst/>
            </a:prstGeom>
            <a:grpFill/>
            <a:sp3d z="190500"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9" name="Rounded Rectangle 6"/>
            <p:cNvSpPr/>
            <p:nvPr/>
          </p:nvSpPr>
          <p:spPr>
            <a:xfrm>
              <a:off x="2715992" y="658696"/>
              <a:ext cx="1349816" cy="342190"/>
            </a:xfrm>
            <a:prstGeom prst="rect">
              <a:avLst/>
            </a:prstGeom>
            <a:grpFill/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algn="ctr"/>
              <a:r>
                <a:rPr lang="en-GB" dirty="0"/>
                <a:t>Passive islanding detection</a:t>
              </a:r>
            </a:p>
          </p:txBody>
        </p:sp>
      </p:grpSp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0102" y="838200"/>
            <a:ext cx="6861770" cy="344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166293" y="6421808"/>
            <a:ext cx="805204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1000" dirty="0">
                <a:solidFill>
                  <a:srgbClr val="0066FF"/>
                </a:solidFill>
              </a:rPr>
              <a:t>[1]  </a:t>
            </a:r>
            <a:r>
              <a:rPr lang="en-US" sz="1000" dirty="0" err="1">
                <a:solidFill>
                  <a:srgbClr val="0066FF"/>
                </a:solidFill>
              </a:rPr>
              <a:t>Kroposki</a:t>
            </a:r>
            <a:r>
              <a:rPr lang="en-US" sz="1000" dirty="0">
                <a:solidFill>
                  <a:srgbClr val="0066FF"/>
                </a:solidFill>
              </a:rPr>
              <a:t>, B., Lasseter, R., </a:t>
            </a:r>
            <a:r>
              <a:rPr lang="en-US" sz="1000" dirty="0" err="1">
                <a:solidFill>
                  <a:srgbClr val="0066FF"/>
                </a:solidFill>
              </a:rPr>
              <a:t>Ise</a:t>
            </a:r>
            <a:r>
              <a:rPr lang="en-US" sz="1000" dirty="0">
                <a:solidFill>
                  <a:srgbClr val="0066FF"/>
                </a:solidFill>
              </a:rPr>
              <a:t>, T., </a:t>
            </a:r>
            <a:r>
              <a:rPr lang="en-US" sz="1000" dirty="0" err="1">
                <a:solidFill>
                  <a:srgbClr val="0066FF"/>
                </a:solidFill>
              </a:rPr>
              <a:t>Morozumi</a:t>
            </a:r>
            <a:r>
              <a:rPr lang="en-US" sz="1000" dirty="0">
                <a:solidFill>
                  <a:srgbClr val="0066FF"/>
                </a:solidFill>
              </a:rPr>
              <a:t>, S. Papathanassiou, S., and </a:t>
            </a:r>
            <a:r>
              <a:rPr lang="en-US" sz="1000" dirty="0" err="1">
                <a:solidFill>
                  <a:srgbClr val="0066FF"/>
                </a:solidFill>
              </a:rPr>
              <a:t>Hatziargyriou</a:t>
            </a:r>
            <a:r>
              <a:rPr lang="en-US" sz="1000" dirty="0">
                <a:solidFill>
                  <a:srgbClr val="0066FF"/>
                </a:solidFill>
              </a:rPr>
              <a:t>, N., “Making microgrids work”, IEEE Power and Energy Magazine, Vol. 6, Issue 3, pp. 40-53, 2008.</a:t>
            </a:r>
          </a:p>
        </p:txBody>
      </p:sp>
      <p:sp>
        <p:nvSpPr>
          <p:cNvPr id="5" name="Rectangle 4"/>
          <p:cNvSpPr/>
          <p:nvPr/>
        </p:nvSpPr>
        <p:spPr>
          <a:xfrm>
            <a:off x="9290842" y="956078"/>
            <a:ext cx="185499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rgbClr val="0066FF"/>
                </a:solidFill>
              </a:rPr>
              <a:t>Source: </a:t>
            </a:r>
            <a:r>
              <a:rPr lang="en-US" sz="900" i="1" dirty="0">
                <a:solidFill>
                  <a:srgbClr val="0066FF"/>
                </a:solidFill>
              </a:rPr>
              <a:t>Making microgrids work </a:t>
            </a:r>
            <a:r>
              <a:rPr lang="en-US" sz="900" dirty="0">
                <a:solidFill>
                  <a:srgbClr val="0066FF"/>
                </a:solidFill>
              </a:rPr>
              <a:t>[1]</a:t>
            </a:r>
          </a:p>
        </p:txBody>
      </p:sp>
    </p:spTree>
    <p:extLst>
      <p:ext uri="{BB962C8B-B14F-4D97-AF65-F5344CB8AC3E}">
        <p14:creationId xmlns:p14="http://schemas.microsoft.com/office/powerpoint/2010/main" val="277929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/>
      <p:bldP spid="73" grpId="0" animBg="1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4198" y="70811"/>
            <a:ext cx="10363200" cy="799201"/>
          </a:xfrm>
        </p:spPr>
        <p:txBody>
          <a:bodyPr/>
          <a:lstStyle/>
          <a:p>
            <a:pPr>
              <a:defRPr/>
            </a:pPr>
            <a:r>
              <a:rPr lang="en-GB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Active Islanding</a:t>
            </a:r>
            <a:endParaRPr lang="en-GB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838940" y="1309457"/>
            <a:ext cx="4301067" cy="4800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Impedance Measurement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Detection of Impedance at a Specific Frequency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Slip-mode Frequency Shift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Frequency Bias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Sandia Frequency Shift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Sandia Voltage Shift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Frequency Jump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ENS or MSD (a device using multiple methods)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53187" y="1940504"/>
            <a:ext cx="3678075" cy="26776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C14"/>
                </a:solidFill>
              </a:rPr>
              <a:t>Active methods generally attempt to detect a loss in grid by actively trying to changing the voltage and/or frequency of the grid, and then detecting whether or not the grid changed. </a:t>
            </a:r>
          </a:p>
        </p:txBody>
      </p:sp>
    </p:spTree>
    <p:extLst>
      <p:ext uri="{BB962C8B-B14F-4D97-AF65-F5344CB8AC3E}">
        <p14:creationId xmlns:p14="http://schemas.microsoft.com/office/powerpoint/2010/main" val="372033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 txBox="1">
            <a:spLocks/>
          </p:cNvSpPr>
          <p:nvPr/>
        </p:nvSpPr>
        <p:spPr>
          <a:xfrm>
            <a:off x="502418" y="1285429"/>
            <a:ext cx="4939594" cy="468476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-457200" algn="l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Over/under voltage and frequency trip settings</a:t>
            </a:r>
          </a:p>
          <a:p>
            <a:pPr lvl="1" indent="-457200" algn="l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Voltage and frequency relay functions</a:t>
            </a:r>
          </a:p>
          <a:p>
            <a:pPr lvl="1" indent="-457200" algn="l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Set a V/F window – if conditions are outside window, then DR trips</a:t>
            </a:r>
          </a:p>
          <a:p>
            <a:pPr lvl="1" indent="-457200" algn="l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Non-detect zone (NDZ) exists between trip points</a:t>
            </a:r>
          </a:p>
          <a:p>
            <a:pPr lvl="1" indent="-457200" algn="l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Amendment 1 (IEEE 1547a) allows for adjustable clearing times</a:t>
            </a:r>
          </a:p>
          <a:p>
            <a:pPr lvl="1" indent="-457200" algn="l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Rate-of-change-of-frequency (ROCOF)</a:t>
            </a:r>
          </a:p>
          <a:p>
            <a:pPr marL="0" lvl="1" algn="l"/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Screen Shot 2016-07-31 at 8.04.31 A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256" y="2321340"/>
            <a:ext cx="4109694" cy="1774104"/>
          </a:xfrm>
          <a:prstGeom prst="rect">
            <a:avLst/>
          </a:prstGeom>
        </p:spPr>
      </p:pic>
      <p:pic>
        <p:nvPicPr>
          <p:cNvPr id="6" name="Picture 5" descr="Screen Shot 2016-07-31 at 8.04.46 A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131" y="4247673"/>
            <a:ext cx="4407677" cy="15323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48309" y="1337729"/>
            <a:ext cx="3964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C14"/>
                </a:solidFill>
              </a:rPr>
              <a:t>New Voltage and Frequency Trips Settings from Amendment 1 of IEEE 1547-2003 </a:t>
            </a:r>
            <a:r>
              <a:rPr lang="en-US" baseline="30000" dirty="0">
                <a:solidFill>
                  <a:srgbClr val="000C14"/>
                </a:solidFill>
              </a:rPr>
              <a:t>[2]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7703" y="6527116"/>
            <a:ext cx="66316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1000" dirty="0"/>
              <a:t>[2]  IEEE Standard for Interconnecting Distributed Resources with Electric Power Systems," </a:t>
            </a:r>
            <a:r>
              <a:rPr lang="en-US" sz="1000" i="1" dirty="0"/>
              <a:t>IEEE </a:t>
            </a:r>
            <a:r>
              <a:rPr lang="en-US" sz="1000" i="1" dirty="0" err="1"/>
              <a:t>Std</a:t>
            </a:r>
            <a:r>
              <a:rPr lang="en-US" sz="1000" i="1" dirty="0"/>
              <a:t> 1547-2003</a:t>
            </a:r>
            <a:r>
              <a:rPr lang="en-US" sz="1000" dirty="0"/>
              <a:t>, July 28 2003</a:t>
            </a:r>
            <a:endParaRPr lang="en-GB" sz="1000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914400" y="0"/>
            <a:ext cx="10363200" cy="1012825"/>
          </a:xfrm>
        </p:spPr>
        <p:txBody>
          <a:bodyPr/>
          <a:lstStyle/>
          <a:p>
            <a:pPr>
              <a:defRPr/>
            </a:pPr>
            <a:r>
              <a:rPr lang="en-GB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Passive Islanding</a:t>
            </a:r>
            <a:endParaRPr lang="en-GB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47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D225-E604-44FE-9D32-972C608F95E7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13338" y="6246254"/>
            <a:ext cx="2844800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1314138" y="191884"/>
            <a:ext cx="9144000" cy="58477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en-GB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Research Methodology</a:t>
            </a:r>
            <a:endParaRPr lang="en-GB" sz="20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247672" y="4649302"/>
            <a:ext cx="350866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82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82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82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82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82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82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82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82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82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825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563" algn="l"/>
              </a:tabLst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 </a:t>
            </a:r>
            <a:r>
              <a:rPr lang="en-US" altLang="en-US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Behavior of frequency at PCC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53878" y="2039206"/>
            <a:ext cx="6838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IN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Frequency profile of non-islanding events is oscillating in nature whereas islanding event frequency profile is monotonically increasing or decreasing. </a:t>
            </a:r>
          </a:p>
        </p:txBody>
      </p:sp>
      <p:sp>
        <p:nvSpPr>
          <p:cNvPr id="9" name="Rectangle 8"/>
          <p:cNvSpPr/>
          <p:nvPr/>
        </p:nvSpPr>
        <p:spPr>
          <a:xfrm>
            <a:off x="5353878" y="2821371"/>
            <a:ext cx="67383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new anti-islanding protection scheme based on the estimation of transient’s frequency is developed.</a:t>
            </a:r>
            <a:endParaRPr lang="en-GB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19" y="1251752"/>
            <a:ext cx="4545367" cy="339755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10"/>
          <p:cNvSpPr/>
          <p:nvPr/>
        </p:nvSpPr>
        <p:spPr>
          <a:xfrm>
            <a:off x="5353878" y="1262022"/>
            <a:ext cx="6838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Any kind of disturbances to the system introduces a transients in the system and the nature of these transients are depends upon the type of disturbances. </a:t>
            </a:r>
            <a:endParaRPr lang="en-IN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53878" y="3603536"/>
            <a:ext cx="6838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transient’s frequency for islanding event increases as power mismatch decreases and it reaches up to its maximum value (5 Hz) when power mismatch is zero </a:t>
            </a:r>
            <a:endParaRPr lang="en-IE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314282" y="4631923"/>
            <a:ext cx="6917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Transient’s frequency of non-islanding event (Load Switching, capacitor bank switching, distribution line faults, etc.) is much higher than 5 Hz. So islanding event occurs, when the transient’s frequency lies between zero to 5 Hz.</a:t>
            </a:r>
            <a:endParaRPr lang="en-IE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39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8" grpId="0"/>
      <p:bldP spid="9" grpId="0"/>
      <p:bldP spid="11" grpId="0"/>
      <p:bldP spid="6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6ECA2-F00F-4B05-9166-9C41D0E5B789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947200" y="109464"/>
            <a:ext cx="9144000" cy="58477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en-GB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Research Methodology</a:t>
            </a:r>
            <a:endParaRPr lang="en-GB" sz="20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05768" y="629582"/>
            <a:ext cx="732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Flow chart of proposed anti-islanding protection using the ESPRIT technique</a:t>
            </a:r>
            <a:endParaRPr lang="en-GB" dirty="0"/>
          </a:p>
        </p:txBody>
      </p:sp>
      <p:sp>
        <p:nvSpPr>
          <p:cNvPr id="3" name="Rectangle 23"/>
          <p:cNvSpPr>
            <a:spLocks noChangeArrowheads="1"/>
          </p:cNvSpPr>
          <p:nvPr/>
        </p:nvSpPr>
        <p:spPr bwMode="auto">
          <a:xfrm>
            <a:off x="4187252" y="132336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904991"/>
              </p:ext>
            </p:extLst>
          </p:nvPr>
        </p:nvGraphicFramePr>
        <p:xfrm>
          <a:off x="3591340" y="1063571"/>
          <a:ext cx="4558748" cy="5469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Visio" r:id="rId3" imgW="3236524" imgH="4372529" progId="Visio.Drawing.11">
                  <p:embed/>
                </p:oleObj>
              </mc:Choice>
              <mc:Fallback>
                <p:oleObj name="Visio" r:id="rId3" imgW="3236524" imgH="4372529" progId="Visio.Drawing.11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1340" y="1063571"/>
                        <a:ext cx="4558748" cy="54697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62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9E1B8-CB17-491A-97BD-F4BD57E67C11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2" name="Text Box 14"/>
          <p:cNvSpPr txBox="1">
            <a:spLocks noChangeArrowheads="1"/>
          </p:cNvSpPr>
          <p:nvPr/>
        </p:nvSpPr>
        <p:spPr bwMode="auto">
          <a:xfrm>
            <a:off x="1277477" y="14100"/>
            <a:ext cx="9144000" cy="58477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en-GB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System Configurations</a:t>
            </a:r>
            <a:endParaRPr lang="en-GB" sz="20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72785" y="1619379"/>
            <a:ext cx="1782068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722284"/>
              </p:ext>
            </p:extLst>
          </p:nvPr>
        </p:nvGraphicFramePr>
        <p:xfrm>
          <a:off x="1705970" y="1419367"/>
          <a:ext cx="8993875" cy="4944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Visio" r:id="rId3" imgW="5884769" imgH="4102025" progId="Visio.Drawing.11">
                  <p:embed/>
                </p:oleObj>
              </mc:Choice>
              <mc:Fallback>
                <p:oleObj name="Visio" r:id="rId3" imgW="5884769" imgH="4102025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5970" y="1419367"/>
                        <a:ext cx="8993875" cy="49447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907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C762-1C64-4E4D-86B4-FAA4411AE7C7}" type="datetime1">
              <a:rPr lang="en-US" smtClean="0"/>
              <a:t>3/23/2017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1219200" y="235276"/>
            <a:ext cx="9144000" cy="58477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en-GB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Research Contribution</a:t>
            </a:r>
            <a:endParaRPr lang="en-GB" sz="20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96380" y="1004717"/>
            <a:ext cx="401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dvOT2ea83e65.I"/>
                <a:ea typeface="SimSun" panose="02010600030101010101" pitchFamily="2" charset="-122"/>
                <a:cs typeface="Times New Roman" panose="02020603050405020304" pitchFamily="18" charset="0"/>
              </a:rPr>
              <a:t>Case Study 1: large power mismatch </a:t>
            </a:r>
            <a:endParaRPr lang="en-GB" dirty="0"/>
          </a:p>
        </p:txBody>
      </p:sp>
      <p:pic>
        <p:nvPicPr>
          <p:cNvPr id="9" name="Picture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026" y="1374049"/>
            <a:ext cx="4464174" cy="5347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negative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851" y="1731858"/>
            <a:ext cx="5116002" cy="39665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503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8988</TotalTime>
  <Words>688</Words>
  <Application>Microsoft Office PowerPoint</Application>
  <PresentationFormat>Widescreen</PresentationFormat>
  <Paragraphs>124</Paragraphs>
  <Slides>18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SimSun</vt:lpstr>
      <vt:lpstr>AdvOT2ea83e65.I</vt:lpstr>
      <vt:lpstr>Arial</vt:lpstr>
      <vt:lpstr>Calibri</vt:lpstr>
      <vt:lpstr>Palatino Linotype</vt:lpstr>
      <vt:lpstr>Times New Roman</vt:lpstr>
      <vt:lpstr>Wingdings</vt:lpstr>
      <vt:lpstr>Office Theme</vt:lpstr>
      <vt:lpstr>Visio</vt:lpstr>
      <vt:lpstr>Relevance of anti-islanding algorithms for Grid-Tied Inverters and some new investigations</vt:lpstr>
      <vt:lpstr>PowerPoint Presentation</vt:lpstr>
      <vt:lpstr>PowerPoint Presentation</vt:lpstr>
      <vt:lpstr>Active Islanding</vt:lpstr>
      <vt:lpstr>Passive Islanding</vt:lpstr>
      <vt:lpstr>PowerPoint Presentation</vt:lpstr>
      <vt:lpstr>PowerPoint Presentation</vt:lpstr>
      <vt:lpstr>PowerPoint Presentation</vt:lpstr>
      <vt:lpstr>PowerPoint Presentation</vt:lpstr>
      <vt:lpstr>Research Contribution</vt:lpstr>
      <vt:lpstr>PowerPoint Presentation</vt:lpstr>
      <vt:lpstr>PowerPoint Presentation</vt:lpstr>
      <vt:lpstr>PowerPoint Presentation</vt:lpstr>
      <vt:lpstr>PowerPoint Presentation</vt:lpstr>
      <vt:lpstr>Acknowledgement</vt:lpstr>
      <vt:lpstr>PowerPoint Presentation</vt:lpstr>
      <vt:lpstr>Any Question  ??</vt:lpstr>
      <vt:lpstr>THANK  YOU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PV PENETRATION ON IEEE 14 BUS AND KERALA GRID USING PSO</dc:title>
  <dc:creator>SANDIPAN</dc:creator>
  <cp:lastModifiedBy>Sandipan Patra</cp:lastModifiedBy>
  <cp:revision>251</cp:revision>
  <dcterms:created xsi:type="dcterms:W3CDTF">2014-05-25T08:11:03Z</dcterms:created>
  <dcterms:modified xsi:type="dcterms:W3CDTF">2017-03-23T23:31:13Z</dcterms:modified>
</cp:coreProperties>
</file>