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7" r:id="rId3"/>
    <p:sldId id="262" r:id="rId4"/>
    <p:sldId id="264" r:id="rId5"/>
    <p:sldId id="258" r:id="rId6"/>
    <p:sldId id="260" r:id="rId7"/>
    <p:sldId id="268" r:id="rId8"/>
    <p:sldId id="269" r:id="rId9"/>
    <p:sldId id="272" r:id="rId10"/>
    <p:sldId id="276" r:id="rId11"/>
    <p:sldId id="274" r:id="rId12"/>
    <p:sldId id="270" r:id="rId13"/>
    <p:sldId id="263" r:id="rId14"/>
    <p:sldId id="275" r:id="rId15"/>
    <p:sldId id="277" r:id="rId16"/>
    <p:sldId id="278" r:id="rId17"/>
    <p:sldId id="279" r:id="rId18"/>
    <p:sldId id="280" r:id="rId19"/>
    <p:sldId id="281" r:id="rId20"/>
    <p:sldId id="271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44" autoAdjust="0"/>
    <p:restoredTop sz="94660"/>
  </p:normalViewPr>
  <p:slideViewPr>
    <p:cSldViewPr>
      <p:cViewPr>
        <p:scale>
          <a:sx n="66" d="100"/>
          <a:sy n="66" d="100"/>
        </p:scale>
        <p:origin x="-16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ire.Reilly\Work\Energy%20efficiency%20models\DEAP\My%20Work%20on%20DEAP\Sensitivity%20Analysi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ire.Reilly\Work\Monte%20Carlo%20Simulation\Monte%20Carlo%20Simulation%2003Jun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tockChart>
        <c:ser>
          <c:idx val="0"/>
          <c:order val="0"/>
          <c:spPr>
            <a:ln w="28575">
              <a:noFill/>
            </a:ln>
          </c:spPr>
          <c:marker>
            <c:symbol val="none"/>
          </c:marker>
          <c:cat>
            <c:strRef>
              <c:f>Sheet4!$B$3:$B$42</c:f>
              <c:strCache>
                <c:ptCount val="40"/>
                <c:pt idx="0">
                  <c:v>Floor Area</c:v>
                </c:pt>
                <c:pt idx="1">
                  <c:v>Space Heating System</c:v>
                </c:pt>
                <c:pt idx="2">
                  <c:v>Walls (u-value)</c:v>
                </c:pt>
                <c:pt idx="3">
                  <c:v>Efficiency of main heating system</c:v>
                </c:pt>
                <c:pt idx="4">
                  <c:v>No. of storeys</c:v>
                </c:pt>
                <c:pt idx="5">
                  <c:v>Roof (u-value)</c:v>
                </c:pt>
                <c:pt idx="6">
                  <c:v>Walls (area)</c:v>
                </c:pt>
                <c:pt idx="7">
                  <c:v>Water Heating fuel</c:v>
                </c:pt>
                <c:pt idx="8">
                  <c:v>Thermal Capacity of building</c:v>
                </c:pt>
                <c:pt idx="9">
                  <c:v>Ground Floor (u-value)</c:v>
                </c:pt>
                <c:pt idx="10">
                  <c:v>Ventilation Method</c:v>
                </c:pt>
                <c:pt idx="11">
                  <c:v>Window Type</c:v>
                </c:pt>
                <c:pt idx="12">
                  <c:v>Number of sides sheletered</c:v>
                </c:pt>
                <c:pt idx="13">
                  <c:v>Room Height</c:v>
                </c:pt>
                <c:pt idx="14">
                  <c:v>Living Room Area</c:v>
                </c:pt>
                <c:pt idx="15">
                  <c:v>No. of chimneys</c:v>
                </c:pt>
                <c:pt idx="16">
                  <c:v>No. of flueless gas fires</c:v>
                </c:pt>
                <c:pt idx="17">
                  <c:v>Oversahding</c:v>
                </c:pt>
                <c:pt idx="18">
                  <c:v>Insulation Thickness</c:v>
                </c:pt>
                <c:pt idx="19">
                  <c:v>Efficiency of water heating system</c:v>
                </c:pt>
                <c:pt idx="20">
                  <c:v>Orientation</c:v>
                </c:pt>
                <c:pt idx="21">
                  <c:v>Windows (area)</c:v>
                </c:pt>
                <c:pt idx="22">
                  <c:v>Thermal bridging factor</c:v>
                </c:pt>
                <c:pt idx="23">
                  <c:v>No. of open flues</c:v>
                </c:pt>
                <c:pt idx="24">
                  <c:v>Suspended Wooden Floor</c:v>
                </c:pt>
                <c:pt idx="25">
                  <c:v>Percentage windows draught stripped</c:v>
                </c:pt>
                <c:pt idx="26">
                  <c:v>Proportion of lighting that is low energy</c:v>
                </c:pt>
                <c:pt idx="27">
                  <c:v>No. of intermittant fans and vents</c:v>
                </c:pt>
                <c:pt idx="28">
                  <c:v>Cental Heating Pump</c:v>
                </c:pt>
                <c:pt idx="29">
                  <c:v>Oil boiler pump</c:v>
                </c:pt>
                <c:pt idx="30">
                  <c:v>Construction type</c:v>
                </c:pt>
                <c:pt idx="31">
                  <c:v>Doors (area)</c:v>
                </c:pt>
                <c:pt idx="32">
                  <c:v>No. of gas boiler flue fans</c:v>
                </c:pt>
                <c:pt idx="33">
                  <c:v>Water Storage Volume</c:v>
                </c:pt>
                <c:pt idx="34">
                  <c:v>Warm Air heating system present</c:v>
                </c:pt>
                <c:pt idx="35">
                  <c:v>Doors (u-value)</c:v>
                </c:pt>
                <c:pt idx="36">
                  <c:v>Storage Losses</c:v>
                </c:pt>
                <c:pt idx="37">
                  <c:v>Draught Lobby</c:v>
                </c:pt>
                <c:pt idx="38">
                  <c:v>Distribution Losses</c:v>
                </c:pt>
                <c:pt idx="39">
                  <c:v>Insulation Type</c:v>
                </c:pt>
              </c:strCache>
            </c:strRef>
          </c:cat>
          <c:val>
            <c:numRef>
              <c:f>Sheet4!$H$3:$H$42</c:f>
              <c:numCache>
                <c:formatCode>0.0</c:formatCode>
                <c:ptCount val="40"/>
                <c:pt idx="0">
                  <c:v>-0.27244840298146106</c:v>
                </c:pt>
                <c:pt idx="1">
                  <c:v>-0.20054893307859994</c:v>
                </c:pt>
                <c:pt idx="2">
                  <c:v>-0.22613890159567346</c:v>
                </c:pt>
                <c:pt idx="3">
                  <c:v>-0.11863950703656866</c:v>
                </c:pt>
                <c:pt idx="4">
                  <c:v>-7.8707316416866471E-2</c:v>
                </c:pt>
                <c:pt idx="5">
                  <c:v>-9.6843634798051831E-2</c:v>
                </c:pt>
                <c:pt idx="6">
                  <c:v>-0.11468395985254158</c:v>
                </c:pt>
                <c:pt idx="7">
                  <c:v>0</c:v>
                </c:pt>
                <c:pt idx="8">
                  <c:v>-4.9377068589726486E-2</c:v>
                </c:pt>
                <c:pt idx="9">
                  <c:v>-2.2818394639830007E-2</c:v>
                </c:pt>
                <c:pt idx="10">
                  <c:v>-3.6245728278126201E-2</c:v>
                </c:pt>
                <c:pt idx="11">
                  <c:v>-3.7348976132174611E-2</c:v>
                </c:pt>
                <c:pt idx="12">
                  <c:v>-2.9572424185345638E-2</c:v>
                </c:pt>
                <c:pt idx="13">
                  <c:v>-2.2656943734359631E-2</c:v>
                </c:pt>
                <c:pt idx="14">
                  <c:v>-1.3992411807442881E-2</c:v>
                </c:pt>
                <c:pt idx="15">
                  <c:v>-2.7365928477249033E-2</c:v>
                </c:pt>
                <c:pt idx="16">
                  <c:v>-2.7365928477249033E-2</c:v>
                </c:pt>
                <c:pt idx="17">
                  <c:v>-1.4153862712913362E-2</c:v>
                </c:pt>
                <c:pt idx="18">
                  <c:v>-1.8297769286656342E-3</c:v>
                </c:pt>
                <c:pt idx="19">
                  <c:v>-1.2485536689718307E-2</c:v>
                </c:pt>
                <c:pt idx="20">
                  <c:v>-1.8459220192126615E-2</c:v>
                </c:pt>
                <c:pt idx="21">
                  <c:v>-1.528401905120688E-2</c:v>
                </c:pt>
                <c:pt idx="22">
                  <c:v>-1.2404811236983136E-2</c:v>
                </c:pt>
                <c:pt idx="23">
                  <c:v>-1.3669509996501909E-2</c:v>
                </c:pt>
                <c:pt idx="24">
                  <c:v>-1.2297177300002703E-2</c:v>
                </c:pt>
                <c:pt idx="25">
                  <c:v>-1.2297177300002703E-2</c:v>
                </c:pt>
                <c:pt idx="26">
                  <c:v>-1.1516831256895285E-2</c:v>
                </c:pt>
                <c:pt idx="27">
                  <c:v>-6.8347549982510124E-3</c:v>
                </c:pt>
                <c:pt idx="28">
                  <c:v>-6.7809380297607514E-3</c:v>
                </c:pt>
                <c:pt idx="29">
                  <c:v>-6.296585313349241E-3</c:v>
                </c:pt>
                <c:pt idx="30">
                  <c:v>-1.2297177300002703E-2</c:v>
                </c:pt>
                <c:pt idx="31">
                  <c:v>-5.1933374593009394E-3</c:v>
                </c:pt>
                <c:pt idx="32">
                  <c:v>-4.1169980894975484E-3</c:v>
                </c:pt>
                <c:pt idx="33">
                  <c:v>-3.5788284045959302E-3</c:v>
                </c:pt>
                <c:pt idx="34">
                  <c:v>-7.4536501358878435E-3</c:v>
                </c:pt>
                <c:pt idx="35">
                  <c:v>-3.6057368888410099E-3</c:v>
                </c:pt>
                <c:pt idx="36">
                  <c:v>-6.8885719667411303E-3</c:v>
                </c:pt>
                <c:pt idx="37">
                  <c:v>-6.1351344078787312E-3</c:v>
                </c:pt>
                <c:pt idx="38">
                  <c:v>-5.9198665339181477E-3</c:v>
                </c:pt>
                <c:pt idx="39">
                  <c:v>-3.4711944676157078E-3</c:v>
                </c:pt>
              </c:numCache>
            </c:numRef>
          </c:val>
          <c:smooth val="0"/>
        </c:ser>
        <c:ser>
          <c:idx val="1"/>
          <c:order val="1"/>
          <c:spPr>
            <a:ln w="28575">
              <a:noFill/>
            </a:ln>
          </c:spPr>
          <c:marker>
            <c:symbol val="none"/>
          </c:marker>
          <c:cat>
            <c:strRef>
              <c:f>Sheet4!$B$3:$B$42</c:f>
              <c:strCache>
                <c:ptCount val="40"/>
                <c:pt idx="0">
                  <c:v>Floor Area</c:v>
                </c:pt>
                <c:pt idx="1">
                  <c:v>Space Heating System</c:v>
                </c:pt>
                <c:pt idx="2">
                  <c:v>Walls (u-value)</c:v>
                </c:pt>
                <c:pt idx="3">
                  <c:v>Efficiency of main heating system</c:v>
                </c:pt>
                <c:pt idx="4">
                  <c:v>No. of storeys</c:v>
                </c:pt>
                <c:pt idx="5">
                  <c:v>Roof (u-value)</c:v>
                </c:pt>
                <c:pt idx="6">
                  <c:v>Walls (area)</c:v>
                </c:pt>
                <c:pt idx="7">
                  <c:v>Water Heating fuel</c:v>
                </c:pt>
                <c:pt idx="8">
                  <c:v>Thermal Capacity of building</c:v>
                </c:pt>
                <c:pt idx="9">
                  <c:v>Ground Floor (u-value)</c:v>
                </c:pt>
                <c:pt idx="10">
                  <c:v>Ventilation Method</c:v>
                </c:pt>
                <c:pt idx="11">
                  <c:v>Window Type</c:v>
                </c:pt>
                <c:pt idx="12">
                  <c:v>Number of sides sheletered</c:v>
                </c:pt>
                <c:pt idx="13">
                  <c:v>Room Height</c:v>
                </c:pt>
                <c:pt idx="14">
                  <c:v>Living Room Area</c:v>
                </c:pt>
                <c:pt idx="15">
                  <c:v>No. of chimneys</c:v>
                </c:pt>
                <c:pt idx="16">
                  <c:v>No. of flueless gas fires</c:v>
                </c:pt>
                <c:pt idx="17">
                  <c:v>Oversahding</c:v>
                </c:pt>
                <c:pt idx="18">
                  <c:v>Insulation Thickness</c:v>
                </c:pt>
                <c:pt idx="19">
                  <c:v>Efficiency of water heating system</c:v>
                </c:pt>
                <c:pt idx="20">
                  <c:v>Orientation</c:v>
                </c:pt>
                <c:pt idx="21">
                  <c:v>Windows (area)</c:v>
                </c:pt>
                <c:pt idx="22">
                  <c:v>Thermal bridging factor</c:v>
                </c:pt>
                <c:pt idx="23">
                  <c:v>No. of open flues</c:v>
                </c:pt>
                <c:pt idx="24">
                  <c:v>Suspended Wooden Floor</c:v>
                </c:pt>
                <c:pt idx="25">
                  <c:v>Percentage windows draught stripped</c:v>
                </c:pt>
                <c:pt idx="26">
                  <c:v>Proportion of lighting that is low energy</c:v>
                </c:pt>
                <c:pt idx="27">
                  <c:v>No. of intermittant fans and vents</c:v>
                </c:pt>
                <c:pt idx="28">
                  <c:v>Cental Heating Pump</c:v>
                </c:pt>
                <c:pt idx="29">
                  <c:v>Oil boiler pump</c:v>
                </c:pt>
                <c:pt idx="30">
                  <c:v>Construction type</c:v>
                </c:pt>
                <c:pt idx="31">
                  <c:v>Doors (area)</c:v>
                </c:pt>
                <c:pt idx="32">
                  <c:v>No. of gas boiler flue fans</c:v>
                </c:pt>
                <c:pt idx="33">
                  <c:v>Water Storage Volume</c:v>
                </c:pt>
                <c:pt idx="34">
                  <c:v>Warm Air heating system present</c:v>
                </c:pt>
                <c:pt idx="35">
                  <c:v>Doors (u-value)</c:v>
                </c:pt>
                <c:pt idx="36">
                  <c:v>Storage Losses</c:v>
                </c:pt>
                <c:pt idx="37">
                  <c:v>Draught Lobby</c:v>
                </c:pt>
                <c:pt idx="38">
                  <c:v>Distribution Losses</c:v>
                </c:pt>
                <c:pt idx="39">
                  <c:v>Insulation Type</c:v>
                </c:pt>
              </c:strCache>
            </c:strRef>
          </c:cat>
          <c:val>
            <c:numRef>
              <c:f>Sheet4!$I$3:$I$42</c:f>
              <c:numCache>
                <c:formatCode>0.0</c:formatCode>
                <c:ptCount val="40"/>
                <c:pt idx="0">
                  <c:v>0.23364636870005109</c:v>
                </c:pt>
                <c:pt idx="1">
                  <c:v>0.26857358125016922</c:v>
                </c:pt>
                <c:pt idx="2">
                  <c:v>0.21677474907838443</c:v>
                </c:pt>
                <c:pt idx="3">
                  <c:v>0.24917256410946378</c:v>
                </c:pt>
                <c:pt idx="4">
                  <c:v>0.25156741920727632</c:v>
                </c:pt>
                <c:pt idx="5">
                  <c:v>0.11253128111293506</c:v>
                </c:pt>
                <c:pt idx="6">
                  <c:v>7.4778677717084463E-2</c:v>
                </c:pt>
                <c:pt idx="7">
                  <c:v>0.12711567957376962</c:v>
                </c:pt>
                <c:pt idx="8">
                  <c:v>6.3046578586228294E-2</c:v>
                </c:pt>
                <c:pt idx="9">
                  <c:v>6.3396388881414439E-2</c:v>
                </c:pt>
                <c:pt idx="10">
                  <c:v>3.594973495143023E-2</c:v>
                </c:pt>
                <c:pt idx="11">
                  <c:v>2.5213249737642291E-2</c:v>
                </c:pt>
                <c:pt idx="12">
                  <c:v>2.9384064795630067E-2</c:v>
                </c:pt>
                <c:pt idx="13">
                  <c:v>3.3770147727578706E-2</c:v>
                </c:pt>
                <c:pt idx="14">
                  <c:v>4.2084869359309003E-2</c:v>
                </c:pt>
                <c:pt idx="15">
                  <c:v>2.7177569087533479E-2</c:v>
                </c:pt>
                <c:pt idx="16">
                  <c:v>2.7177569087533479E-2</c:v>
                </c:pt>
                <c:pt idx="17">
                  <c:v>3.1563652019481796E-2</c:v>
                </c:pt>
                <c:pt idx="18">
                  <c:v>4.2488496622985476E-2</c:v>
                </c:pt>
                <c:pt idx="19">
                  <c:v>2.6208863654710465E-2</c:v>
                </c:pt>
                <c:pt idx="20">
                  <c:v>1.7840325054489754E-2</c:v>
                </c:pt>
                <c:pt idx="21">
                  <c:v>1.8701396550332313E-2</c:v>
                </c:pt>
                <c:pt idx="22">
                  <c:v>1.6494900842235569E-2</c:v>
                </c:pt>
                <c:pt idx="23">
                  <c:v>1.3615693028011739E-2</c:v>
                </c:pt>
                <c:pt idx="24">
                  <c:v>1.2243360331512604E-2</c:v>
                </c:pt>
                <c:pt idx="25">
                  <c:v>1.2243360331512604E-2</c:v>
                </c:pt>
                <c:pt idx="26">
                  <c:v>1.1570648225385524E-2</c:v>
                </c:pt>
                <c:pt idx="27">
                  <c:v>6.8078465140059474E-3</c:v>
                </c:pt>
                <c:pt idx="28">
                  <c:v>6.7809380297607514E-3</c:v>
                </c:pt>
                <c:pt idx="29">
                  <c:v>6.2965853133493963E-3</c:v>
                </c:pt>
                <c:pt idx="30">
                  <c:v>0</c:v>
                </c:pt>
                <c:pt idx="31">
                  <c:v>5.1933374593009394E-3</c:v>
                </c:pt>
                <c:pt idx="32">
                  <c:v>4.3591744477033808E-3</c:v>
                </c:pt>
                <c:pt idx="33">
                  <c:v>4.0900896052524904E-3</c:v>
                </c:pt>
                <c:pt idx="34">
                  <c:v>0</c:v>
                </c:pt>
                <c:pt idx="35">
                  <c:v>3.605736888841163E-3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</c:numCache>
            </c:numRef>
          </c:val>
          <c:smooth val="0"/>
        </c:ser>
        <c:ser>
          <c:idx val="2"/>
          <c:order val="2"/>
          <c:spPr>
            <a:ln w="28575">
              <a:noFill/>
            </a:ln>
          </c:spPr>
          <c:marker>
            <c:symbol val="dot"/>
            <c:size val="3"/>
          </c:marker>
          <c:cat>
            <c:strRef>
              <c:f>Sheet4!$B$3:$B$42</c:f>
              <c:strCache>
                <c:ptCount val="40"/>
                <c:pt idx="0">
                  <c:v>Floor Area</c:v>
                </c:pt>
                <c:pt idx="1">
                  <c:v>Space Heating System</c:v>
                </c:pt>
                <c:pt idx="2">
                  <c:v>Walls (u-value)</c:v>
                </c:pt>
                <c:pt idx="3">
                  <c:v>Efficiency of main heating system</c:v>
                </c:pt>
                <c:pt idx="4">
                  <c:v>No. of storeys</c:v>
                </c:pt>
                <c:pt idx="5">
                  <c:v>Roof (u-value)</c:v>
                </c:pt>
                <c:pt idx="6">
                  <c:v>Walls (area)</c:v>
                </c:pt>
                <c:pt idx="7">
                  <c:v>Water Heating fuel</c:v>
                </c:pt>
                <c:pt idx="8">
                  <c:v>Thermal Capacity of building</c:v>
                </c:pt>
                <c:pt idx="9">
                  <c:v>Ground Floor (u-value)</c:v>
                </c:pt>
                <c:pt idx="10">
                  <c:v>Ventilation Method</c:v>
                </c:pt>
                <c:pt idx="11">
                  <c:v>Window Type</c:v>
                </c:pt>
                <c:pt idx="12">
                  <c:v>Number of sides sheletered</c:v>
                </c:pt>
                <c:pt idx="13">
                  <c:v>Room Height</c:v>
                </c:pt>
                <c:pt idx="14">
                  <c:v>Living Room Area</c:v>
                </c:pt>
                <c:pt idx="15">
                  <c:v>No. of chimneys</c:v>
                </c:pt>
                <c:pt idx="16">
                  <c:v>No. of flueless gas fires</c:v>
                </c:pt>
                <c:pt idx="17">
                  <c:v>Oversahding</c:v>
                </c:pt>
                <c:pt idx="18">
                  <c:v>Insulation Thickness</c:v>
                </c:pt>
                <c:pt idx="19">
                  <c:v>Efficiency of water heating system</c:v>
                </c:pt>
                <c:pt idx="20">
                  <c:v>Orientation</c:v>
                </c:pt>
                <c:pt idx="21">
                  <c:v>Windows (area)</c:v>
                </c:pt>
                <c:pt idx="22">
                  <c:v>Thermal bridging factor</c:v>
                </c:pt>
                <c:pt idx="23">
                  <c:v>No. of open flues</c:v>
                </c:pt>
                <c:pt idx="24">
                  <c:v>Suspended Wooden Floor</c:v>
                </c:pt>
                <c:pt idx="25">
                  <c:v>Percentage windows draught stripped</c:v>
                </c:pt>
                <c:pt idx="26">
                  <c:v>Proportion of lighting that is low energy</c:v>
                </c:pt>
                <c:pt idx="27">
                  <c:v>No. of intermittant fans and vents</c:v>
                </c:pt>
                <c:pt idx="28">
                  <c:v>Cental Heating Pump</c:v>
                </c:pt>
                <c:pt idx="29">
                  <c:v>Oil boiler pump</c:v>
                </c:pt>
                <c:pt idx="30">
                  <c:v>Construction type</c:v>
                </c:pt>
                <c:pt idx="31">
                  <c:v>Doors (area)</c:v>
                </c:pt>
                <c:pt idx="32">
                  <c:v>No. of gas boiler flue fans</c:v>
                </c:pt>
                <c:pt idx="33">
                  <c:v>Water Storage Volume</c:v>
                </c:pt>
                <c:pt idx="34">
                  <c:v>Warm Air heating system present</c:v>
                </c:pt>
                <c:pt idx="35">
                  <c:v>Doors (u-value)</c:v>
                </c:pt>
                <c:pt idx="36">
                  <c:v>Storage Losses</c:v>
                </c:pt>
                <c:pt idx="37">
                  <c:v>Draught Lobby</c:v>
                </c:pt>
                <c:pt idx="38">
                  <c:v>Distribution Losses</c:v>
                </c:pt>
                <c:pt idx="39">
                  <c:v>Insulation Type</c:v>
                </c:pt>
              </c:strCache>
            </c:strRef>
          </c:cat>
          <c:val>
            <c:numRef>
              <c:f>Sheet4!$J$3:$J$42</c:f>
              <c:numCache>
                <c:formatCode>0.00</c:formatCode>
                <c:ptCount val="4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3175">
              <a:solidFill>
                <a:srgbClr val="4BACC6"/>
              </a:solidFill>
            </a:ln>
            <a:effectLst>
              <a:outerShdw blurRad="38100" dist="25400" dir="5400000" rotWithShape="0">
                <a:srgbClr val="000000">
                  <a:alpha val="40000"/>
                </a:srgbClr>
              </a:outerShdw>
            </a:effectLst>
          </c:spPr>
        </c:hiLowLines>
        <c:axId val="95932416"/>
        <c:axId val="95933952"/>
      </c:stockChart>
      <c:catAx>
        <c:axId val="95932416"/>
        <c:scaling>
          <c:orientation val="minMax"/>
        </c:scaling>
        <c:delete val="0"/>
        <c:axPos val="b"/>
        <c:majorTickMark val="none"/>
        <c:minorTickMark val="none"/>
        <c:tickLblPos val="low"/>
        <c:spPr>
          <a:noFill/>
          <a:ln w="31750">
            <a:solidFill>
              <a:srgbClr val="00B0F0"/>
            </a:solidFill>
          </a:ln>
        </c:spPr>
        <c:txPr>
          <a:bodyPr/>
          <a:lstStyle/>
          <a:p>
            <a:pPr>
              <a:defRPr sz="600" baseline="0"/>
            </a:pPr>
            <a:endParaRPr lang="en-US"/>
          </a:p>
        </c:txPr>
        <c:crossAx val="95933952"/>
        <c:crosses val="autoZero"/>
        <c:auto val="1"/>
        <c:lblAlgn val="ctr"/>
        <c:lblOffset val="100"/>
        <c:noMultiLvlLbl val="0"/>
      </c:catAx>
      <c:valAx>
        <c:axId val="95933952"/>
        <c:scaling>
          <c:orientation val="minMax"/>
        </c:scaling>
        <c:delete val="0"/>
        <c:axPos val="l"/>
        <c:majorGridlines/>
        <c:numFmt formatCode="0%" sourceLinked="0"/>
        <c:majorTickMark val="none"/>
        <c:minorTickMark val="in"/>
        <c:tickLblPos val="high"/>
        <c:txPr>
          <a:bodyPr/>
          <a:lstStyle/>
          <a:p>
            <a:pPr>
              <a:defRPr sz="700" baseline="0"/>
            </a:pPr>
            <a:endParaRPr lang="en-US"/>
          </a:p>
        </c:txPr>
        <c:crossAx val="9593241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prstDash val="solid"/>
    </a:ln>
    <a:effectLst>
      <a:outerShdw blurRad="38100" dist="254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00" baseline="0"/>
            </a:pPr>
            <a:r>
              <a:rPr lang="en-IE" sz="1000" baseline="0" dirty="0"/>
              <a:t>Reduced data set models vs. base line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v>less 10 variables</c:v>
          </c:tx>
          <c:spPr>
            <a:ln w="12700">
              <a:solidFill>
                <a:schemeClr val="accent5">
                  <a:lumMod val="60000"/>
                  <a:lumOff val="40000"/>
                </a:schemeClr>
              </a:solidFill>
              <a:prstDash val="sysDash"/>
            </a:ln>
          </c:spPr>
          <c:marker>
            <c:symbol val="none"/>
          </c:marker>
          <c:cat>
            <c:numRef>
              <c:f>'% difference'!$D$2:$D$119</c:f>
              <c:numCache>
                <c:formatCode>0.00%</c:formatCode>
                <c:ptCount val="118"/>
                <c:pt idx="0">
                  <c:v>-0.60000000000000064</c:v>
                </c:pt>
                <c:pt idx="1">
                  <c:v>-0.59</c:v>
                </c:pt>
                <c:pt idx="2">
                  <c:v>-0.58000000000000007</c:v>
                </c:pt>
                <c:pt idx="3">
                  <c:v>-0.56999999999999995</c:v>
                </c:pt>
                <c:pt idx="4">
                  <c:v>-0.55999999999999994</c:v>
                </c:pt>
                <c:pt idx="5">
                  <c:v>-0.54999999999999993</c:v>
                </c:pt>
                <c:pt idx="6">
                  <c:v>-0.53999999999999992</c:v>
                </c:pt>
                <c:pt idx="7">
                  <c:v>-0.52999999999999992</c:v>
                </c:pt>
                <c:pt idx="8">
                  <c:v>-0.51999999999999991</c:v>
                </c:pt>
                <c:pt idx="9">
                  <c:v>-0.5099999999999999</c:v>
                </c:pt>
                <c:pt idx="10">
                  <c:v>-0.5</c:v>
                </c:pt>
                <c:pt idx="11">
                  <c:v>-0.49000000000000032</c:v>
                </c:pt>
                <c:pt idx="12">
                  <c:v>-0.48000000000000032</c:v>
                </c:pt>
                <c:pt idx="13">
                  <c:v>-0.47000000000000008</c:v>
                </c:pt>
                <c:pt idx="14">
                  <c:v>-0.46</c:v>
                </c:pt>
                <c:pt idx="15">
                  <c:v>-0.45</c:v>
                </c:pt>
                <c:pt idx="16">
                  <c:v>-0.44000000000000006</c:v>
                </c:pt>
                <c:pt idx="17">
                  <c:v>-0.43000000000000038</c:v>
                </c:pt>
                <c:pt idx="18">
                  <c:v>-0.42000000000000032</c:v>
                </c:pt>
                <c:pt idx="19">
                  <c:v>-0.41000000000000031</c:v>
                </c:pt>
                <c:pt idx="20">
                  <c:v>-0.4</c:v>
                </c:pt>
                <c:pt idx="21">
                  <c:v>-0.39000000000000262</c:v>
                </c:pt>
                <c:pt idx="22">
                  <c:v>-0.3800000000000025</c:v>
                </c:pt>
                <c:pt idx="23">
                  <c:v>-0.37000000000000038</c:v>
                </c:pt>
                <c:pt idx="24">
                  <c:v>-0.36000000000000032</c:v>
                </c:pt>
                <c:pt idx="25">
                  <c:v>-0.35000000000000031</c:v>
                </c:pt>
                <c:pt idx="26">
                  <c:v>-0.34</c:v>
                </c:pt>
                <c:pt idx="27">
                  <c:v>-0.33000000000000285</c:v>
                </c:pt>
                <c:pt idx="28">
                  <c:v>-0.32000000000000256</c:v>
                </c:pt>
                <c:pt idx="29">
                  <c:v>-0.31000000000000227</c:v>
                </c:pt>
                <c:pt idx="30">
                  <c:v>-0.30000000000000032</c:v>
                </c:pt>
                <c:pt idx="31">
                  <c:v>-0.29000000000000031</c:v>
                </c:pt>
                <c:pt idx="32">
                  <c:v>-0.28000000000000008</c:v>
                </c:pt>
                <c:pt idx="33">
                  <c:v>-0.27</c:v>
                </c:pt>
                <c:pt idx="34">
                  <c:v>-0.26</c:v>
                </c:pt>
                <c:pt idx="35">
                  <c:v>-0.25</c:v>
                </c:pt>
                <c:pt idx="36">
                  <c:v>-0.24000000000000021</c:v>
                </c:pt>
                <c:pt idx="37">
                  <c:v>-0.23</c:v>
                </c:pt>
                <c:pt idx="38">
                  <c:v>-0.22000000000000003</c:v>
                </c:pt>
                <c:pt idx="39">
                  <c:v>-0.21000000000000021</c:v>
                </c:pt>
                <c:pt idx="40">
                  <c:v>-0.2</c:v>
                </c:pt>
                <c:pt idx="41">
                  <c:v>-0.19000000000000003</c:v>
                </c:pt>
                <c:pt idx="42">
                  <c:v>-0.18000000000000024</c:v>
                </c:pt>
                <c:pt idx="43">
                  <c:v>-0.17</c:v>
                </c:pt>
                <c:pt idx="44">
                  <c:v>-0.16000000000000003</c:v>
                </c:pt>
                <c:pt idx="45">
                  <c:v>-0.15000000000000024</c:v>
                </c:pt>
                <c:pt idx="46">
                  <c:v>-0.14000000000000001</c:v>
                </c:pt>
                <c:pt idx="47">
                  <c:v>-0.13</c:v>
                </c:pt>
                <c:pt idx="48">
                  <c:v>-0.11999999999999957</c:v>
                </c:pt>
                <c:pt idx="49">
                  <c:v>-0.10999999999999957</c:v>
                </c:pt>
                <c:pt idx="50">
                  <c:v>-0.10000000000000003</c:v>
                </c:pt>
                <c:pt idx="51">
                  <c:v>-9.0000000000000024E-2</c:v>
                </c:pt>
                <c:pt idx="52">
                  <c:v>-7.9999999999999932E-2</c:v>
                </c:pt>
                <c:pt idx="53">
                  <c:v>-6.9999999999999923E-2</c:v>
                </c:pt>
                <c:pt idx="54">
                  <c:v>-6.0000000000000032E-2</c:v>
                </c:pt>
                <c:pt idx="55">
                  <c:v>-4.9999999999999933E-2</c:v>
                </c:pt>
                <c:pt idx="56">
                  <c:v>-3.9999999999999584E-2</c:v>
                </c:pt>
                <c:pt idx="57">
                  <c:v>-2.9999999999999586E-2</c:v>
                </c:pt>
                <c:pt idx="58">
                  <c:v>-1.9999999999999581E-2</c:v>
                </c:pt>
                <c:pt idx="59">
                  <c:v>-9.999999999999714E-3</c:v>
                </c:pt>
                <c:pt idx="60">
                  <c:v>0</c:v>
                </c:pt>
                <c:pt idx="61">
                  <c:v>1.0000000000000005E-2</c:v>
                </c:pt>
                <c:pt idx="62">
                  <c:v>2.0000000000000011E-2</c:v>
                </c:pt>
                <c:pt idx="63">
                  <c:v>3.0000000000000002E-2</c:v>
                </c:pt>
                <c:pt idx="64">
                  <c:v>4.0000000000000022E-2</c:v>
                </c:pt>
                <c:pt idx="65">
                  <c:v>0.05</c:v>
                </c:pt>
                <c:pt idx="66">
                  <c:v>6.0000000000000032E-2</c:v>
                </c:pt>
                <c:pt idx="67">
                  <c:v>7.0000000000000021E-2</c:v>
                </c:pt>
                <c:pt idx="68">
                  <c:v>8.0000000000000043E-2</c:v>
                </c:pt>
                <c:pt idx="69">
                  <c:v>9.0000000000000024E-2</c:v>
                </c:pt>
                <c:pt idx="70">
                  <c:v>0.10000000000000003</c:v>
                </c:pt>
                <c:pt idx="71">
                  <c:v>0.10999999999999999</c:v>
                </c:pt>
                <c:pt idx="72">
                  <c:v>0.11999999999999998</c:v>
                </c:pt>
                <c:pt idx="73">
                  <c:v>0.13</c:v>
                </c:pt>
                <c:pt idx="74">
                  <c:v>0.14000000000000001</c:v>
                </c:pt>
                <c:pt idx="75">
                  <c:v>0.15000000000000024</c:v>
                </c:pt>
                <c:pt idx="76">
                  <c:v>0.16</c:v>
                </c:pt>
                <c:pt idx="77">
                  <c:v>0.17</c:v>
                </c:pt>
                <c:pt idx="78">
                  <c:v>0.18000000000000024</c:v>
                </c:pt>
                <c:pt idx="79">
                  <c:v>0.19000000000000003</c:v>
                </c:pt>
                <c:pt idx="80">
                  <c:v>0.20000000000000004</c:v>
                </c:pt>
                <c:pt idx="81">
                  <c:v>0.21000000000000021</c:v>
                </c:pt>
                <c:pt idx="82">
                  <c:v>0.22000000000000006</c:v>
                </c:pt>
                <c:pt idx="83">
                  <c:v>0.23000000000000009</c:v>
                </c:pt>
                <c:pt idx="84">
                  <c:v>0.24000000000000021</c:v>
                </c:pt>
                <c:pt idx="85">
                  <c:v>0.25000000000000006</c:v>
                </c:pt>
                <c:pt idx="86">
                  <c:v>0.26000000000000006</c:v>
                </c:pt>
                <c:pt idx="87">
                  <c:v>0.27000000000000007</c:v>
                </c:pt>
                <c:pt idx="88">
                  <c:v>0.28000000000000008</c:v>
                </c:pt>
                <c:pt idx="89">
                  <c:v>0.29000000000000031</c:v>
                </c:pt>
                <c:pt idx="90">
                  <c:v>0.30000000000000032</c:v>
                </c:pt>
                <c:pt idx="91">
                  <c:v>0.31000000000000238</c:v>
                </c:pt>
                <c:pt idx="92">
                  <c:v>0.32000000000000284</c:v>
                </c:pt>
                <c:pt idx="93">
                  <c:v>0.33000000000000307</c:v>
                </c:pt>
                <c:pt idx="94">
                  <c:v>0.3400000000000003</c:v>
                </c:pt>
                <c:pt idx="95">
                  <c:v>0.35000000000000031</c:v>
                </c:pt>
                <c:pt idx="96">
                  <c:v>0.36000000000000032</c:v>
                </c:pt>
                <c:pt idx="97">
                  <c:v>0.37000000000000038</c:v>
                </c:pt>
                <c:pt idx="98">
                  <c:v>0.38000000000000278</c:v>
                </c:pt>
                <c:pt idx="99">
                  <c:v>0.3900000000000029</c:v>
                </c:pt>
                <c:pt idx="100">
                  <c:v>0.4000000000000003</c:v>
                </c:pt>
                <c:pt idx="101">
                  <c:v>0.41000000000000031</c:v>
                </c:pt>
                <c:pt idx="102">
                  <c:v>0.42000000000000032</c:v>
                </c:pt>
                <c:pt idx="103">
                  <c:v>0.43000000000000038</c:v>
                </c:pt>
                <c:pt idx="104">
                  <c:v>0.44000000000000022</c:v>
                </c:pt>
                <c:pt idx="105">
                  <c:v>0.45000000000000034</c:v>
                </c:pt>
                <c:pt idx="106">
                  <c:v>0.4600000000000003</c:v>
                </c:pt>
                <c:pt idx="107">
                  <c:v>0.47000000000000031</c:v>
                </c:pt>
                <c:pt idx="108">
                  <c:v>0.48000000000000032</c:v>
                </c:pt>
                <c:pt idx="109">
                  <c:v>0.49000000000000032</c:v>
                </c:pt>
                <c:pt idx="110">
                  <c:v>0.50000000000000022</c:v>
                </c:pt>
                <c:pt idx="111">
                  <c:v>0.51000000000000023</c:v>
                </c:pt>
                <c:pt idx="112">
                  <c:v>0.52000000000000024</c:v>
                </c:pt>
                <c:pt idx="113">
                  <c:v>0.53000000000000025</c:v>
                </c:pt>
                <c:pt idx="114">
                  <c:v>0.5400000000000007</c:v>
                </c:pt>
                <c:pt idx="115">
                  <c:v>0.5500000000000006</c:v>
                </c:pt>
                <c:pt idx="116">
                  <c:v>0.56000000000000061</c:v>
                </c:pt>
                <c:pt idx="117">
                  <c:v>0.57000000000000062</c:v>
                </c:pt>
              </c:numCache>
            </c:numRef>
          </c:cat>
          <c:val>
            <c:numRef>
              <c:f>'% difference'!$E$2:$E$119</c:f>
              <c:numCache>
                <c:formatCode>General</c:formatCode>
                <c:ptCount val="11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1</c:v>
                </c:pt>
                <c:pt idx="57">
                  <c:v>2</c:v>
                </c:pt>
                <c:pt idx="58">
                  <c:v>6</c:v>
                </c:pt>
                <c:pt idx="59">
                  <c:v>10</c:v>
                </c:pt>
                <c:pt idx="60">
                  <c:v>26</c:v>
                </c:pt>
                <c:pt idx="61">
                  <c:v>67</c:v>
                </c:pt>
                <c:pt idx="62">
                  <c:v>212</c:v>
                </c:pt>
                <c:pt idx="63">
                  <c:v>831</c:v>
                </c:pt>
                <c:pt idx="64">
                  <c:v>2412</c:v>
                </c:pt>
                <c:pt idx="65">
                  <c:v>4121</c:v>
                </c:pt>
                <c:pt idx="66">
                  <c:v>1894</c:v>
                </c:pt>
                <c:pt idx="67">
                  <c:v>353</c:v>
                </c:pt>
                <c:pt idx="68">
                  <c:v>52</c:v>
                </c:pt>
                <c:pt idx="69">
                  <c:v>10</c:v>
                </c:pt>
                <c:pt idx="70">
                  <c:v>2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</c:numCache>
            </c:numRef>
          </c:val>
          <c:smooth val="0"/>
        </c:ser>
        <c:ser>
          <c:idx val="0"/>
          <c:order val="1"/>
          <c:tx>
            <c:v>less 20 variables</c:v>
          </c:tx>
          <c:spPr>
            <a:ln w="12700">
              <a:solidFill>
                <a:schemeClr val="accent3">
                  <a:lumMod val="60000"/>
                  <a:lumOff val="40000"/>
                </a:schemeClr>
              </a:solidFill>
            </a:ln>
          </c:spPr>
          <c:marker>
            <c:symbol val="none"/>
          </c:marker>
          <c:val>
            <c:numRef>
              <c:f>'% difference'!$I$2:$I$119</c:f>
              <c:numCache>
                <c:formatCode>General</c:formatCode>
                <c:ptCount val="11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1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2</c:v>
                </c:pt>
                <c:pt idx="45">
                  <c:v>2</c:v>
                </c:pt>
                <c:pt idx="46">
                  <c:v>0</c:v>
                </c:pt>
                <c:pt idx="47">
                  <c:v>0</c:v>
                </c:pt>
                <c:pt idx="48">
                  <c:v>6</c:v>
                </c:pt>
                <c:pt idx="49">
                  <c:v>7</c:v>
                </c:pt>
                <c:pt idx="50">
                  <c:v>12</c:v>
                </c:pt>
                <c:pt idx="51">
                  <c:v>16</c:v>
                </c:pt>
                <c:pt idx="52">
                  <c:v>15</c:v>
                </c:pt>
                <c:pt idx="53">
                  <c:v>39</c:v>
                </c:pt>
                <c:pt idx="54">
                  <c:v>51</c:v>
                </c:pt>
                <c:pt idx="55">
                  <c:v>110</c:v>
                </c:pt>
                <c:pt idx="56">
                  <c:v>189</c:v>
                </c:pt>
                <c:pt idx="57">
                  <c:v>349</c:v>
                </c:pt>
                <c:pt idx="58">
                  <c:v>781</c:v>
                </c:pt>
                <c:pt idx="59">
                  <c:v>2314</c:v>
                </c:pt>
                <c:pt idx="60">
                  <c:v>3940</c:v>
                </c:pt>
                <c:pt idx="61">
                  <c:v>1372</c:v>
                </c:pt>
                <c:pt idx="62">
                  <c:v>488</c:v>
                </c:pt>
                <c:pt idx="63">
                  <c:v>167</c:v>
                </c:pt>
                <c:pt idx="64">
                  <c:v>80</c:v>
                </c:pt>
                <c:pt idx="65">
                  <c:v>30</c:v>
                </c:pt>
                <c:pt idx="66">
                  <c:v>19</c:v>
                </c:pt>
                <c:pt idx="67">
                  <c:v>5</c:v>
                </c:pt>
                <c:pt idx="68">
                  <c:v>2</c:v>
                </c:pt>
                <c:pt idx="69">
                  <c:v>0</c:v>
                </c:pt>
                <c:pt idx="70">
                  <c:v>1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1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</c:numCache>
            </c:numRef>
          </c:val>
          <c:smooth val="0"/>
        </c:ser>
        <c:ser>
          <c:idx val="2"/>
          <c:order val="2"/>
          <c:tx>
            <c:v>less 30 varables</c:v>
          </c:tx>
          <c:spPr>
            <a:ln w="12700">
              <a:solidFill>
                <a:schemeClr val="accent2">
                  <a:lumMod val="60000"/>
                  <a:lumOff val="40000"/>
                </a:schemeClr>
              </a:solidFill>
              <a:prstDash val="lgDashDot"/>
            </a:ln>
          </c:spPr>
          <c:marker>
            <c:symbol val="none"/>
          </c:marker>
          <c:val>
            <c:numRef>
              <c:f>'% difference'!$M$2:$M$119</c:f>
              <c:numCache>
                <c:formatCode>General</c:formatCode>
                <c:ptCount val="11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3</c:v>
                </c:pt>
                <c:pt idx="26">
                  <c:v>1</c:v>
                </c:pt>
                <c:pt idx="27">
                  <c:v>4</c:v>
                </c:pt>
                <c:pt idx="28">
                  <c:v>3</c:v>
                </c:pt>
                <c:pt idx="29">
                  <c:v>0</c:v>
                </c:pt>
                <c:pt idx="30">
                  <c:v>3</c:v>
                </c:pt>
                <c:pt idx="31">
                  <c:v>4</c:v>
                </c:pt>
                <c:pt idx="32">
                  <c:v>6</c:v>
                </c:pt>
                <c:pt idx="33">
                  <c:v>11</c:v>
                </c:pt>
                <c:pt idx="34">
                  <c:v>6</c:v>
                </c:pt>
                <c:pt idx="35">
                  <c:v>7</c:v>
                </c:pt>
                <c:pt idx="36">
                  <c:v>11</c:v>
                </c:pt>
                <c:pt idx="37">
                  <c:v>16</c:v>
                </c:pt>
                <c:pt idx="38">
                  <c:v>19</c:v>
                </c:pt>
                <c:pt idx="39">
                  <c:v>37</c:v>
                </c:pt>
                <c:pt idx="40">
                  <c:v>43</c:v>
                </c:pt>
                <c:pt idx="41">
                  <c:v>78</c:v>
                </c:pt>
                <c:pt idx="42">
                  <c:v>121</c:v>
                </c:pt>
                <c:pt idx="43">
                  <c:v>219</c:v>
                </c:pt>
                <c:pt idx="44">
                  <c:v>369</c:v>
                </c:pt>
                <c:pt idx="45">
                  <c:v>634</c:v>
                </c:pt>
                <c:pt idx="46">
                  <c:v>958</c:v>
                </c:pt>
                <c:pt idx="47">
                  <c:v>1258</c:v>
                </c:pt>
                <c:pt idx="48">
                  <c:v>1222</c:v>
                </c:pt>
                <c:pt idx="49">
                  <c:v>1157</c:v>
                </c:pt>
                <c:pt idx="50">
                  <c:v>964</c:v>
                </c:pt>
                <c:pt idx="51">
                  <c:v>736</c:v>
                </c:pt>
                <c:pt idx="52">
                  <c:v>571</c:v>
                </c:pt>
                <c:pt idx="53">
                  <c:v>400</c:v>
                </c:pt>
                <c:pt idx="54">
                  <c:v>307</c:v>
                </c:pt>
                <c:pt idx="55">
                  <c:v>222</c:v>
                </c:pt>
                <c:pt idx="56">
                  <c:v>159</c:v>
                </c:pt>
                <c:pt idx="57">
                  <c:v>114</c:v>
                </c:pt>
                <c:pt idx="58">
                  <c:v>78</c:v>
                </c:pt>
                <c:pt idx="59">
                  <c:v>65</c:v>
                </c:pt>
                <c:pt idx="60">
                  <c:v>38</c:v>
                </c:pt>
                <c:pt idx="61">
                  <c:v>44</c:v>
                </c:pt>
                <c:pt idx="62">
                  <c:v>29</c:v>
                </c:pt>
                <c:pt idx="63">
                  <c:v>23</c:v>
                </c:pt>
                <c:pt idx="64">
                  <c:v>11</c:v>
                </c:pt>
                <c:pt idx="65">
                  <c:v>9</c:v>
                </c:pt>
                <c:pt idx="66">
                  <c:v>5</c:v>
                </c:pt>
                <c:pt idx="67">
                  <c:v>4</c:v>
                </c:pt>
                <c:pt idx="68">
                  <c:v>10</c:v>
                </c:pt>
                <c:pt idx="69">
                  <c:v>5</c:v>
                </c:pt>
                <c:pt idx="70">
                  <c:v>3</c:v>
                </c:pt>
                <c:pt idx="71">
                  <c:v>2</c:v>
                </c:pt>
                <c:pt idx="72">
                  <c:v>0</c:v>
                </c:pt>
                <c:pt idx="73">
                  <c:v>2</c:v>
                </c:pt>
                <c:pt idx="74">
                  <c:v>0</c:v>
                </c:pt>
                <c:pt idx="75">
                  <c:v>2</c:v>
                </c:pt>
                <c:pt idx="76">
                  <c:v>0</c:v>
                </c:pt>
                <c:pt idx="77">
                  <c:v>1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3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1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v>less 40 variables</c:v>
          </c:tx>
          <c:spPr>
            <a:ln w="9525">
              <a:solidFill>
                <a:schemeClr val="bg2">
                  <a:lumMod val="50000"/>
                </a:schemeClr>
              </a:solidFill>
            </a:ln>
          </c:spPr>
          <c:marker>
            <c:symbol val="none"/>
          </c:marker>
          <c:val>
            <c:numRef>
              <c:f>'% difference'!$Q$2:$Q$119</c:f>
              <c:numCache>
                <c:formatCode>General</c:formatCode>
                <c:ptCount val="11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2</c:v>
                </c:pt>
                <c:pt idx="18">
                  <c:v>1</c:v>
                </c:pt>
                <c:pt idx="19">
                  <c:v>0</c:v>
                </c:pt>
                <c:pt idx="20">
                  <c:v>2</c:v>
                </c:pt>
                <c:pt idx="21">
                  <c:v>2</c:v>
                </c:pt>
                <c:pt idx="22">
                  <c:v>1</c:v>
                </c:pt>
                <c:pt idx="23">
                  <c:v>0</c:v>
                </c:pt>
                <c:pt idx="24">
                  <c:v>2</c:v>
                </c:pt>
                <c:pt idx="25">
                  <c:v>3</c:v>
                </c:pt>
                <c:pt idx="26">
                  <c:v>3</c:v>
                </c:pt>
                <c:pt idx="27">
                  <c:v>5</c:v>
                </c:pt>
                <c:pt idx="28">
                  <c:v>8</c:v>
                </c:pt>
                <c:pt idx="29">
                  <c:v>10</c:v>
                </c:pt>
                <c:pt idx="30">
                  <c:v>16</c:v>
                </c:pt>
                <c:pt idx="31">
                  <c:v>30</c:v>
                </c:pt>
                <c:pt idx="32">
                  <c:v>27</c:v>
                </c:pt>
                <c:pt idx="33">
                  <c:v>41</c:v>
                </c:pt>
                <c:pt idx="34">
                  <c:v>52</c:v>
                </c:pt>
                <c:pt idx="35">
                  <c:v>98</c:v>
                </c:pt>
                <c:pt idx="36">
                  <c:v>128</c:v>
                </c:pt>
                <c:pt idx="37">
                  <c:v>151</c:v>
                </c:pt>
                <c:pt idx="38">
                  <c:v>180</c:v>
                </c:pt>
                <c:pt idx="39">
                  <c:v>282</c:v>
                </c:pt>
                <c:pt idx="40">
                  <c:v>313</c:v>
                </c:pt>
                <c:pt idx="41">
                  <c:v>409</c:v>
                </c:pt>
                <c:pt idx="42">
                  <c:v>481</c:v>
                </c:pt>
                <c:pt idx="43">
                  <c:v>513</c:v>
                </c:pt>
                <c:pt idx="44">
                  <c:v>565</c:v>
                </c:pt>
                <c:pt idx="45">
                  <c:v>656</c:v>
                </c:pt>
                <c:pt idx="46">
                  <c:v>672</c:v>
                </c:pt>
                <c:pt idx="47">
                  <c:v>647</c:v>
                </c:pt>
                <c:pt idx="48">
                  <c:v>619</c:v>
                </c:pt>
                <c:pt idx="49">
                  <c:v>583</c:v>
                </c:pt>
                <c:pt idx="50">
                  <c:v>553</c:v>
                </c:pt>
                <c:pt idx="51">
                  <c:v>497</c:v>
                </c:pt>
                <c:pt idx="52">
                  <c:v>489</c:v>
                </c:pt>
                <c:pt idx="53">
                  <c:v>346</c:v>
                </c:pt>
                <c:pt idx="54">
                  <c:v>304</c:v>
                </c:pt>
                <c:pt idx="55">
                  <c:v>258</c:v>
                </c:pt>
                <c:pt idx="56">
                  <c:v>230</c:v>
                </c:pt>
                <c:pt idx="57">
                  <c:v>181</c:v>
                </c:pt>
                <c:pt idx="58">
                  <c:v>134</c:v>
                </c:pt>
                <c:pt idx="59">
                  <c:v>97</c:v>
                </c:pt>
                <c:pt idx="60">
                  <c:v>82</c:v>
                </c:pt>
                <c:pt idx="61">
                  <c:v>74</c:v>
                </c:pt>
                <c:pt idx="62">
                  <c:v>54</c:v>
                </c:pt>
                <c:pt idx="63">
                  <c:v>40</c:v>
                </c:pt>
                <c:pt idx="64">
                  <c:v>21</c:v>
                </c:pt>
                <c:pt idx="65">
                  <c:v>24</c:v>
                </c:pt>
                <c:pt idx="66">
                  <c:v>17</c:v>
                </c:pt>
                <c:pt idx="67">
                  <c:v>25</c:v>
                </c:pt>
                <c:pt idx="68">
                  <c:v>9</c:v>
                </c:pt>
                <c:pt idx="69">
                  <c:v>9</c:v>
                </c:pt>
                <c:pt idx="70">
                  <c:v>3</c:v>
                </c:pt>
                <c:pt idx="71">
                  <c:v>7</c:v>
                </c:pt>
                <c:pt idx="72">
                  <c:v>6</c:v>
                </c:pt>
                <c:pt idx="73">
                  <c:v>5</c:v>
                </c:pt>
                <c:pt idx="74">
                  <c:v>4</c:v>
                </c:pt>
                <c:pt idx="75">
                  <c:v>2</c:v>
                </c:pt>
                <c:pt idx="76">
                  <c:v>4</c:v>
                </c:pt>
                <c:pt idx="77">
                  <c:v>1</c:v>
                </c:pt>
                <c:pt idx="78">
                  <c:v>2</c:v>
                </c:pt>
                <c:pt idx="79">
                  <c:v>2</c:v>
                </c:pt>
                <c:pt idx="80">
                  <c:v>3</c:v>
                </c:pt>
                <c:pt idx="81">
                  <c:v>0</c:v>
                </c:pt>
                <c:pt idx="82">
                  <c:v>1</c:v>
                </c:pt>
                <c:pt idx="83">
                  <c:v>3</c:v>
                </c:pt>
                <c:pt idx="84">
                  <c:v>1</c:v>
                </c:pt>
                <c:pt idx="85">
                  <c:v>0</c:v>
                </c:pt>
                <c:pt idx="86">
                  <c:v>0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1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1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196480"/>
        <c:axId val="98206464"/>
      </c:lineChart>
      <c:catAx>
        <c:axId val="98196480"/>
        <c:scaling>
          <c:orientation val="minMax"/>
        </c:scaling>
        <c:delete val="0"/>
        <c:axPos val="b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700" baseline="0"/>
            </a:pPr>
            <a:endParaRPr lang="en-US"/>
          </a:p>
        </c:txPr>
        <c:crossAx val="98206464"/>
        <c:crosses val="autoZero"/>
        <c:auto val="0"/>
        <c:lblAlgn val="ctr"/>
        <c:lblOffset val="100"/>
        <c:noMultiLvlLbl val="0"/>
      </c:catAx>
      <c:valAx>
        <c:axId val="982064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800" baseline="0"/>
                </a:pPr>
                <a:r>
                  <a:rPr lang="en-IE" sz="800" baseline="0"/>
                  <a:t>Frequency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 w="19050">
            <a:solidFill>
              <a:srgbClr val="FF0000"/>
            </a:solidFill>
          </a:ln>
        </c:spPr>
        <c:txPr>
          <a:bodyPr/>
          <a:lstStyle/>
          <a:p>
            <a:pPr>
              <a:defRPr sz="700" baseline="0"/>
            </a:pPr>
            <a:endParaRPr lang="en-US"/>
          </a:p>
        </c:txPr>
        <c:crossAx val="98196480"/>
        <c:crossesAt val="62"/>
        <c:crossBetween val="between"/>
      </c:valAx>
      <c:spPr>
        <a:ln w="12700"/>
      </c:spPr>
    </c:plotArea>
    <c:legend>
      <c:legendPos val="r"/>
      <c:layout>
        <c:manualLayout>
          <c:xMode val="edge"/>
          <c:yMode val="edge"/>
          <c:x val="0.70380401015136174"/>
          <c:y val="0.22155134781468105"/>
          <c:w val="0.28180711724999669"/>
          <c:h val="0.50641497140559266"/>
        </c:manualLayout>
      </c:layout>
      <c:overlay val="1"/>
      <c:txPr>
        <a:bodyPr/>
        <a:lstStyle/>
        <a:p>
          <a:pPr>
            <a:defRPr sz="800"/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7434F-8EAB-40C6-BD04-A3A3683D54F9}" type="datetimeFigureOut">
              <a:rPr lang="en-IE" smtClean="0"/>
              <a:pPr/>
              <a:t>27/11/2013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16566-089B-4746-9DFB-6BE6FDEA55C2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45078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309634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  <a:p>
            <a:endParaRPr lang="en-US" dirty="0" smtClean="0"/>
          </a:p>
          <a:p>
            <a:endParaRPr lang="en-IE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Arabic Typesetting" pitchFamily="66" charset="-78"/>
              <a:buChar char="–"/>
              <a:defRPr>
                <a:latin typeface="Arabic Typesetting" pitchFamily="66" charset="-78"/>
                <a:cs typeface="Arabic Typesetting" pitchFamily="66" charset="-78"/>
              </a:defRPr>
            </a:lvl1pPr>
            <a:lvl2pPr>
              <a:buFont typeface="Arial" pitchFamily="34" charset="0"/>
              <a:buChar char="▫"/>
              <a:defRPr>
                <a:latin typeface="Arabic Typesetting" pitchFamily="66" charset="-78"/>
                <a:cs typeface="Arabic Typesetting" pitchFamily="66" charset="-78"/>
              </a:defRPr>
            </a:lvl2pPr>
            <a:lvl3pPr>
              <a:buFont typeface="Arabic Typesetting" pitchFamily="66" charset="-78"/>
              <a:buChar char="–"/>
              <a:defRPr>
                <a:latin typeface="Arabic Typesetting" pitchFamily="66" charset="-78"/>
                <a:cs typeface="Arabic Typesetting" pitchFamily="66" charset="-78"/>
              </a:defRPr>
            </a:lvl3pPr>
            <a:lvl4pPr>
              <a:buFont typeface="Arabic Typesetting" pitchFamily="66" charset="-78"/>
              <a:buChar char="–"/>
              <a:defRPr>
                <a:latin typeface="Arabic Typesetting" pitchFamily="66" charset="-78"/>
                <a:cs typeface="Arabic Typesetting" pitchFamily="66" charset="-78"/>
              </a:defRPr>
            </a:lvl4pPr>
            <a:lvl5pPr>
              <a:buFont typeface="Arabic Typesetting" pitchFamily="66" charset="-78"/>
              <a:buChar char="–"/>
              <a:defRPr>
                <a:latin typeface="Arabic Typesetting" pitchFamily="66" charset="-78"/>
                <a:cs typeface="Arabic Typesetting" pitchFamily="66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48478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pic>
        <p:nvPicPr>
          <p:cNvPr id="7" name="Picture 6"/>
          <p:cNvPicPr/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512" y="5805264"/>
            <a:ext cx="928499" cy="92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del logo.gif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54900" y="6072188"/>
            <a:ext cx="15621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A Consumer Oriented Tool for Dwelling Energy Retrofit Measure Assessment</a:t>
            </a:r>
            <a:endParaRPr lang="en-IE" b="1" dirty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0166" y="3500438"/>
            <a:ext cx="6400800" cy="3096344"/>
          </a:xfrm>
        </p:spPr>
        <p:txBody>
          <a:bodyPr>
            <a:normAutofit/>
          </a:bodyPr>
          <a:lstStyle/>
          <a:p>
            <a:r>
              <a:rPr lang="en-IE" b="1" dirty="0" err="1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Daire</a:t>
            </a:r>
            <a:r>
              <a:rPr lang="en-IE" b="1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 Reilly</a:t>
            </a:r>
          </a:p>
          <a:p>
            <a:r>
              <a:rPr lang="en-IE" sz="1800" b="1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School of Civil Engineering</a:t>
            </a:r>
          </a:p>
          <a:p>
            <a:r>
              <a:rPr lang="en-IE" sz="2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Prof. Aidan Duffy</a:t>
            </a:r>
          </a:p>
          <a:p>
            <a:r>
              <a:rPr lang="en-IE" sz="2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Dr. Michael Conlon</a:t>
            </a:r>
          </a:p>
          <a:p>
            <a:r>
              <a:rPr lang="en-IE" sz="2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David Willis</a:t>
            </a:r>
          </a:p>
          <a:p>
            <a:endParaRPr lang="en-IE" sz="2000" dirty="0" smtClean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r>
              <a:rPr lang="en-IE" sz="20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29/11/2013</a:t>
            </a:r>
            <a:endParaRPr lang="en-IE" sz="2000" dirty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Quick Quote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6" name="Picture 23"/>
          <p:cNvPicPr>
            <a:picLocks noChangeAspect="1" noChangeArrowheads="1"/>
          </p:cNvPicPr>
          <p:nvPr/>
        </p:nvPicPr>
        <p:blipFill>
          <a:blip r:embed="rId2" cstate="print"/>
          <a:srcRect t="9166" b="3333"/>
          <a:stretch>
            <a:fillRect/>
          </a:stretch>
        </p:blipFill>
        <p:spPr bwMode="auto">
          <a:xfrm>
            <a:off x="928662" y="1571612"/>
            <a:ext cx="3675617" cy="24288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142984"/>
            <a:ext cx="340643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8" name="AutoShape 4" descr="Displaying Screenshot_2013-11-26-16-06-4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31749" name="Picture 5" descr="C:\Users\Daire.Reilly\Downloads\Screenshot_2013-11-26-16-06-4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4143380"/>
            <a:ext cx="1205503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Requirements Elicitation for a User Oriented Model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</p:spPr>
        <p:txBody>
          <a:bodyPr>
            <a:normAutofit fontScale="25000" lnSpcReduction="20000"/>
          </a:bodyPr>
          <a:lstStyle/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User Oriented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Model on dwelling by dwelling basis 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Consider existing fuel consumption and operating schedules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Provide an end report with financial implications 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Correlate with energy retrofit technologies recommended by SEAI and EU Directive 2006/36/EC.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Hourly (or smaller) time-steps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Implications of combinations of retrofits in addition to individual performances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Survey questions must be jargon free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Only recommend retrofit measures that are practical/ feasible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Must not use standardised operating conditions and heating schedules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U-values of heat transfer elements for its operation (attic, external walls, and windows)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External wall construction type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Air change rate/ permeability of the structure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Efficiency of the heating system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Heating fuel type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Location of the dwelling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Orientation of the space available for solar thermal or PV devices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Hot water demand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Existing lighting fixture wattages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Existing operating schedules for heat and electricity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External temperature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Fuel prices and carbon intensities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Feed-in-tariff info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Solar irradiance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Replacement lighting fixture wattages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Installation and capital costs associated with each retrofit measure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Thermal transmittance values of retrofit insulation and windows</a:t>
            </a:r>
          </a:p>
          <a:p>
            <a:pPr lvl="0">
              <a:buFont typeface="Arabic Typesetting" pitchFamily="66" charset="-78"/>
              <a:buChar char="–"/>
            </a:pPr>
            <a:r>
              <a:rPr lang="en-IE" sz="4200" dirty="0" smtClean="0">
                <a:latin typeface="Arabic Typesetting" pitchFamily="66" charset="-78"/>
                <a:cs typeface="Arabic Typesetting" pitchFamily="66" charset="-78"/>
              </a:rPr>
              <a:t>SEAI grant information</a:t>
            </a:r>
          </a:p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6" name="Picture 21" descr="http://blog.4pm.ie/wp-content/uploads/2013/01/b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3071810"/>
            <a:ext cx="1455625" cy="1139026"/>
          </a:xfrm>
          <a:prstGeom prst="rect">
            <a:avLst/>
          </a:prstGeom>
          <a:noFill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 t="5594" b="20979"/>
          <a:stretch>
            <a:fillRect/>
          </a:stretch>
        </p:blipFill>
        <p:spPr bwMode="auto">
          <a:xfrm>
            <a:off x="1000100" y="4286256"/>
            <a:ext cx="1110614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le 7"/>
          <p:cNvSpPr/>
          <p:nvPr/>
        </p:nvSpPr>
        <p:spPr>
          <a:xfrm>
            <a:off x="1071538" y="1071546"/>
            <a:ext cx="1000132" cy="285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/>
              <a:t>Scope</a:t>
            </a:r>
            <a:endParaRPr lang="en-IE" dirty="0"/>
          </a:p>
        </p:txBody>
      </p:sp>
      <p:sp>
        <p:nvSpPr>
          <p:cNvPr id="11" name="Rounded Rectangle 10"/>
          <p:cNvSpPr/>
          <p:nvPr/>
        </p:nvSpPr>
        <p:spPr>
          <a:xfrm>
            <a:off x="1071538" y="1643050"/>
            <a:ext cx="1000132" cy="28575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/>
              <a:t>User</a:t>
            </a:r>
            <a:endParaRPr lang="en-IE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 l="23000" r="61000" b="39731"/>
          <a:stretch>
            <a:fillRect/>
          </a:stretch>
        </p:blipFill>
        <p:spPr bwMode="auto">
          <a:xfrm>
            <a:off x="1285852" y="5429264"/>
            <a:ext cx="44605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8" name="AutoShape 2" descr="data:image/jpeg;base64,/9j/4AAQSkZJRgABAQAAAQABAAD/2wCEAAkGBhQSERUUExIUFRQUFR0aFxgYFBgVHRoXHSAeGRoZHBgXHCYgHBwjGhgYIC8gIzMtOC44Fx8xNTAqNScrLSkBCQoKDgwNGg8PGSsfHiQuKjQpLi8vMjU1LCwpLzU2KSk2KSk1LCkpKSkqLSksKSwsKSkpKS8uNSk1KSksKSkuLP/AABEIAFIAlAMBIgACEQEDEQH/xAAcAAABBAMBAAAAAAAAAAAAAAAABAUGBwEDCAL/xABLEAACAAQDBAUHBgsFCQAAAAABAgADBBEFEiEGBzFREyJBYXEIFDKBkaGyIzVCcnOxGCQzNFJikpPB0dIlU1SC0xUWFzZDdaKz8P/EABkBAQADAQEAAAAAAAAAAAAAAAABAgMEBf/EACkRAAIBAwIFAgcAAAAAAAAAAAABAgMRMQQSEyEyQVHR8BQiI2FxgaH/2gAMAwEAAhEDEQA/ALxggggAggjEARfaraRpLCVK0a12a17cgBzhhosJqavrZiVv6TubX7h/KF23GHETBNA6rAKe5hw9ohz2MxZWlCSTZ04DmvMfxjw5Ljap06rduyOZrdO0hrfZKdJUv5yiBRcnO0sAcy3ADxjVh+LVWUvJnS6qWpsTLmJPA7iUOYRWu/nbkz6nzKU/yMg/K2OjzuR5hBp4k8hEN2P2inYTXJMKutiBOlnqlpbAEgg9uUhhfttHd8DCPQ3H9mnDSxyOlcN22lscs1ejbnxW/wB49cSOW4IuCCDwI1hmqsKkVspZqkfKKGSYvapFwe8W7DEao8Qm0E4y31S+o7LfpLy8PVFHWqadpVea8+qG5x6iwIzGqnnh1DKbqwuD3Rtj0E78zUIIIIkBBBBABBBBABBBBAHjpRe1xfja+tudo9xy3h2JTf8AeUP0jZjiBQm5vk6Qpl+rl0tHUkAYJjws0EkAi44i/Dx5R4rXyy3I4hCR4gExzPuUxCYcalEuxM0TOkJYnP1S3W59YX15QB01U0yupV1BUjUGK62roEoCk0z1RHfKhZsrB+IF/Uet7Yskxy7ve2xOI4gUlEtJkEy5QXXM17M4txzMAB3KI5q+mhWXzZ8lJQUskgkbBUprJdQ7O0rpM8yX6ef6WjE3sW4g3vrCzfTgMqs6OspLtOHUmywpzMv0HA7SvonuI5RP9hd3cumw+VJnLmmkZ5hubh24qCOAUWGnInthZU7BIfQmsvcwDe8WMc23VUuSamv6U+pH7kK3I7VTJUh6OrV5YldaS8xWUZCetLuRxDG4H6x5Q+bVYuk+YvR6hQRmta9zy5D+MQba7az/AGfVPTTpDllsVYMoDoeDC/Z2eoxYOyGBSKunlVImF0mKDlAy2PBlY3JuCLHhwjGstVXjscEkVlvmrWsPmx0wikBc2UM1iTYWvz8bw/hrxT3lFTTLo6WWhKy2mtdRoDlUZbjttcw/7h6hnwhMzFss2Yq3N7KCLAdwudI9SlDZBR8G8VZWLEggjBjQkI1z6lUGZ2VRzYhR7TFcb2N7Iw78Xp8rVTLck6rKU8CR2seIHrPYDUGFbJ4rjbGdd5q3t0s58qX5Lf7lGkAdPU2NSJhtLnynPJZiMfYDCy8cz4huFxOSudBJmka2lzOt6gwFz4GM7E73KzDp3Q1ZmTZCtldJl+kl88pbW4/RPu4wB0xBCegr0nSkmymDy5ihlYcCp1BggDlSXWJKx/pJjBUTEWZmPAKJpJJt3R0N/wAV8L/x0n/y/pjm/EMK85xmbIDZemrnTNa9s00i9u3jFj/g1P8A49f3B/rgCw63ephbS3ArpNyhA9LjY/qxRe5L55p/CZ8DRLZ/k3uqM3nynKpP5E9gv+nES3JfPVP4TPgaALk30baeY0Jly2tPqboluKp/1H9QIA727orTcPsR5zVGsmLeTTHqXGjTuI/YHW8SsSXyitmXdJNapukkdHMF+GZrqw56kg+qE3k11DE1ilmKqsohbmwJMy5A4AmwgC8YIYNstt6fDJSTKjPZ3yqEXMSbXPEgWAEM+y++Chr6haeSJwmMCVzywoOUXIuGOtrwA178difPKPziWt59KCdBq0ri699vSHg3OIPuA216GeaGYfk55zSr/RmgajwZR7VHOLT3uzmTB6tlYqQq2IJB9NRxHdFD7nNm3q8TlMpASmYTphvrZToAO0lrD2wBYflJ/m9J9q/wiH7cB80D7eZ/CGHyk/zek+1f4RD9uA+aB9vM/hAFkRqq6kS0Z29FFLHwAufcI2wixmkM2nnSxxmSnQeLKVH3wBypglK+L4uomk3qZxaYeSaswB7kGUeqOsaKiSTLWXLUIiKFVQLAKNABHK26fERTYxTNM6oLmWb6WLgoL/5iBHV8AZMUr5Q2yCdFLr0UCYHEuaR9JT6DHvBGXwYchF1RWPlA4kqYWJRPWnTlCjtsvXY+AsB/mEAQPdrvZ8xovN3GYLMYpc8FIBt+1mPrgiFbO7ET6yUZkpCyhypI5gA/cwggByw//mJf+5n/ANxjq2IRI3RUS4h5+BM6TpDMyFh0YmHXPbLm4m9r2vE2gDRiH5KZ9RvuMcwbkvnmn8H+Bo6ldbix4HjEK2X3SUVBVGqkiaX1yKzgrLDcctgCdNOsTofXACXfqP7GnfXlfGIhPk0flK36sr75kXBtTs1Kr6Zqedn6NypORgpupzDUg9ohs2L3dU2FmaaczT0oUNncN6N7Wso/SMAQnykT+KUv27fAYrncef7Zp/CZ8DR0LtlsRT4nLSXUdJllsWXI2XUi2uh7IaNmt0FDQ1CVEnpukQG2aYGGoKnTKOwwBt3xfM1X9VfjWKu8m788qfsB8Yi8dosBl1tNMp5ubo5oAbKcp0IYWJB7QIZNjd2VLhkx5lOZpaYmU53DC1w2llGtxAEH8pMfi9J9q/wiGjdZvaosPoBTzxOziY7dSWGFja2pYa6Rb+2GxlPiUkSqgNZWzKyNlZW4aGxGoNrEGIX+Dvh395V/vZf+lAG38ITDeVT+6X+uH7ZDejRYlNaVIaYJirmyzEy3XQEggkG1xpEc/B3w7+8q/wB7L/0okGxu6ujw2a02QJrTGXLmmOGyqbXACqAL2GsAVHvp3dTKWpeskKTTzmzPlH5KYeN7cFY6g8yRppd72H8oBUlLJxBHZlAAnoMxYdmdSRr3jjyvxu+bKDAqwBUixBAIIPEEHiIrzHtw+HVDFpYmU7HslMMv7DggeAtAGrEfKAw1EJl9NOa2iiWU172e1vfFN43jNZj9eoWWSx6sqUtystO0kn2s5/kItSj8nGjVrzKmocchkT2nKTFibObJUtCmSmkrLB9I8Wb6znU+uAE+w+yaYdRS6ZSGK6u1vSmH0m8OwdwEZh/ggBKMTl58nSLmva1+3l490eTi0oNk6RcxNrX7eFvGGOmw5wqymE4lZl+KBDZs2fNlv32430hVMoG6CcMhzNOLAaXIzAg+we6ORVajV7FNzHOficpGytMUHkTz4X5euPbV0sNkLrnP0b66i/DwEMdTROGnqVnMJrEjJkysCALMWBK2ta/haFMvDiDP0tmlKqudeCkHXuNolVJt4F2LpeLyWbKJqE3ta/E8hz9UblrEIUhhZzZTfieQ9h9kMBnXWmXomXJMQXNsvAjqkHrA8xCihpj5yyfQkkuv1pnAerr/ALQiI1pN2CkPFTVLLF3YKO/nyhvxHGlWWrI6ddgoJ1A16xIGunKDGaZi8p1z2QtfJYsLiwYBgb2tbnrCaXRMVuEfrVCucxW9hYFiABl4cP5xM5zu4oNvsbZWLl3mATJQCFRqDqTluePC5Kgc4XzcTlK2VnUNpoTwvwvyv3w3VNG5E6yk5p0tl4agZLn3H2RgBpYnIZJmGY7MugKsG4BieFuBvy0vFVOcc+8i7HLzsKXLumVSO7LoNGueJv7xAmJSipbpFyg2Jvax5G/DiIaKzD5hLsFbScj2W1yAgBy5tLg8+UeZtCzrMISacxlj5TKCwVrnqgCwAvqeMTxZp4F2Oc3G5Qlu6urdGNQD29g9fZCmmqg6B1NwReG7EKNi83KujUxUcNWu2nv98L6IkylupBygWIseFo0hKblZk3dxJQ4ndEZ3Rc0sMRwNybX4+jrbxhVVVQGgdFbqnrci1uHfqB3w00mFswRXUgGlyHho2bh49vqjCUU1pTM6npWeWLfqoyi/rszeuM1UntwRd2HZ8WlBspmKGva1+3l3GMz8TlIwVpiqx7Cf/rQ2T6BjJqQE6zzCV0Go6tj7oGYo89ejMzpDcEZSPRAyvc9W1r69hiXUksr3zF2PcqaGUMpBBFwR2iMQjwL82k/Zr90EbwleKbLJi6AwQRZEhGIIIiWAQ7B2/Giv0UL5F7FtwyjgOJ4c4ddjWJksxN2Mw3J1J4DU9sEEebputflmMB+MeRBBHqdzYyYDBBBgBGIIIgkzBBBEgIBBBAgIiG1LFZ4ym2dBmtpm1I1tx001ggji1XQZzwS2SoAAAsANBBBBHYsG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29700" name="AutoShape 4" descr="data:image/jpeg;base64,/9j/4AAQSkZJRgABAQAAAQABAAD/2wCEAAkGBhQSERUUExIUFRQUFR0aFxgYFBgVHRoXHSAeGRoZHBgXHCYgHBwjGhgYIC8gIzMtOC44Fx8xNTAqNScrLSkBCQoKDgwNGg8PGSsfHiQuKjQpLi8vMjU1LCwpLzU2KSk2KSk1LCkpKSkqLSksKSwsKSkpKS8uNSk1KSksKSkuLP/AABEIAFIAlAMBIgACEQEDEQH/xAAcAAABBAMBAAAAAAAAAAAAAAAABAUGBwEDCAL/xABLEAACAAQDBAUHBgsFCQAAAAABAgADBBEFEiEGBzFREyJBYXEIFDKBkaGyIzVCcnOxGCQzNFJikpPB0dIlU1SC0xUWFzZDdaKz8P/EABkBAQADAQEAAAAAAAAAAAAAAAABAgMEBf/EACkRAAIBAwIFAgcAAAAAAAAAAAABAgMRMQQSEyEyQVHR8BQiI2FxgaH/2gAMAwEAAhEDEQA/ALxggggAggjEARfaraRpLCVK0a12a17cgBzhhosJqavrZiVv6TubX7h/KF23GHETBNA6rAKe5hw9ohz2MxZWlCSTZ04DmvMfxjw5Ljap06rduyOZrdO0hrfZKdJUv5yiBRcnO0sAcy3ADxjVh+LVWUvJnS6qWpsTLmJPA7iUOYRWu/nbkz6nzKU/yMg/K2OjzuR5hBp4k8hEN2P2inYTXJMKutiBOlnqlpbAEgg9uUhhfttHd8DCPQ3H9mnDSxyOlcN22lscs1ejbnxW/wB49cSOW4IuCCDwI1hmqsKkVspZqkfKKGSYvapFwe8W7DEao8Qm0E4y31S+o7LfpLy8PVFHWqadpVea8+qG5x6iwIzGqnnh1DKbqwuD3Rtj0E78zUIIIIkBBBBABBBBABBBBAHjpRe1xfja+tudo9xy3h2JTf8AeUP0jZjiBQm5vk6Qpl+rl0tHUkAYJjws0EkAi44i/Dx5R4rXyy3I4hCR4gExzPuUxCYcalEuxM0TOkJYnP1S3W59YX15QB01U0yupV1BUjUGK62roEoCk0z1RHfKhZsrB+IF/Uet7Yskxy7ve2xOI4gUlEtJkEy5QXXM17M4txzMAB3KI5q+mhWXzZ8lJQUskgkbBUprJdQ7O0rpM8yX6ef6WjE3sW4g3vrCzfTgMqs6OspLtOHUmywpzMv0HA7SvonuI5RP9hd3cumw+VJnLmmkZ5hubh24qCOAUWGnInthZU7BIfQmsvcwDe8WMc23VUuSamv6U+pH7kK3I7VTJUh6OrV5YldaS8xWUZCetLuRxDG4H6x5Q+bVYuk+YvR6hQRmta9zy5D+MQba7az/AGfVPTTpDllsVYMoDoeDC/Z2eoxYOyGBSKunlVImF0mKDlAy2PBlY3JuCLHhwjGstVXjscEkVlvmrWsPmx0wikBc2UM1iTYWvz8bw/hrxT3lFTTLo6WWhKy2mtdRoDlUZbjttcw/7h6hnwhMzFss2Yq3N7KCLAdwudI9SlDZBR8G8VZWLEggjBjQkI1z6lUGZ2VRzYhR7TFcb2N7Iw78Xp8rVTLck6rKU8CR2seIHrPYDUGFbJ4rjbGdd5q3t0s58qX5Lf7lGkAdPU2NSJhtLnynPJZiMfYDCy8cz4huFxOSudBJmka2lzOt6gwFz4GM7E73KzDp3Q1ZmTZCtldJl+kl88pbW4/RPu4wB0xBCegr0nSkmymDy5ihlYcCp1BggDlSXWJKx/pJjBUTEWZmPAKJpJJt3R0N/wAV8L/x0n/y/pjm/EMK85xmbIDZemrnTNa9s00i9u3jFj/g1P8A49f3B/rgCw63ephbS3ArpNyhA9LjY/qxRe5L55p/CZ8DRLZ/k3uqM3nynKpP5E9gv+nES3JfPVP4TPgaALk30baeY0Jly2tPqboluKp/1H9QIA727orTcPsR5zVGsmLeTTHqXGjTuI/YHW8SsSXyitmXdJNapukkdHMF+GZrqw56kg+qE3k11DE1ilmKqsohbmwJMy5A4AmwgC8YIYNstt6fDJSTKjPZ3yqEXMSbXPEgWAEM+y++Chr6haeSJwmMCVzywoOUXIuGOtrwA178difPKPziWt59KCdBq0ri699vSHg3OIPuA216GeaGYfk55zSr/RmgajwZR7VHOLT3uzmTB6tlYqQq2IJB9NRxHdFD7nNm3q8TlMpASmYTphvrZToAO0lrD2wBYflJ/m9J9q/wiH7cB80D7eZ/CGHyk/zek+1f4RD9uA+aB9vM/hAFkRqq6kS0Z29FFLHwAufcI2wixmkM2nnSxxmSnQeLKVH3wBypglK+L4uomk3qZxaYeSaswB7kGUeqOsaKiSTLWXLUIiKFVQLAKNABHK26fERTYxTNM6oLmWb6WLgoL/5iBHV8AZMUr5Q2yCdFLr0UCYHEuaR9JT6DHvBGXwYchF1RWPlA4kqYWJRPWnTlCjtsvXY+AsB/mEAQPdrvZ8xovN3GYLMYpc8FIBt+1mPrgiFbO7ET6yUZkpCyhypI5gA/cwggByw//mJf+5n/ANxjq2IRI3RUS4h5+BM6TpDMyFh0YmHXPbLm4m9r2vE2gDRiH5KZ9RvuMcwbkvnmn8H+Bo6ldbix4HjEK2X3SUVBVGqkiaX1yKzgrLDcctgCdNOsTofXACXfqP7GnfXlfGIhPk0flK36sr75kXBtTs1Kr6Zqedn6NypORgpupzDUg9ohs2L3dU2FmaaczT0oUNncN6N7Wso/SMAQnykT+KUv27fAYrncef7Zp/CZ8DR0LtlsRT4nLSXUdJllsWXI2XUi2uh7IaNmt0FDQ1CVEnpukQG2aYGGoKnTKOwwBt3xfM1X9VfjWKu8m788qfsB8Yi8dosBl1tNMp5ubo5oAbKcp0IYWJB7QIZNjd2VLhkx5lOZpaYmU53DC1w2llGtxAEH8pMfi9J9q/wiGjdZvaosPoBTzxOziY7dSWGFja2pYa6Rb+2GxlPiUkSqgNZWzKyNlZW4aGxGoNrEGIX+Dvh395V/vZf+lAG38ITDeVT+6X+uH7ZDejRYlNaVIaYJirmyzEy3XQEggkG1xpEc/B3w7+8q/wB7L/0okGxu6ujw2a02QJrTGXLmmOGyqbXACqAL2GsAVHvp3dTKWpeskKTTzmzPlH5KYeN7cFY6g8yRppd72H8oBUlLJxBHZlAAnoMxYdmdSRr3jjyvxu+bKDAqwBUixBAIIPEEHiIrzHtw+HVDFpYmU7HslMMv7DggeAtAGrEfKAw1EJl9NOa2iiWU172e1vfFN43jNZj9eoWWSx6sqUtystO0kn2s5/kItSj8nGjVrzKmocchkT2nKTFibObJUtCmSmkrLB9I8Wb6znU+uAE+w+yaYdRS6ZSGK6u1vSmH0m8OwdwEZh/ggBKMTl58nSLmva1+3l490eTi0oNk6RcxNrX7eFvGGOmw5wqymE4lZl+KBDZs2fNlv32430hVMoG6CcMhzNOLAaXIzAg+we6ORVajV7FNzHOficpGytMUHkTz4X5euPbV0sNkLrnP0b66i/DwEMdTROGnqVnMJrEjJkysCALMWBK2ta/haFMvDiDP0tmlKqudeCkHXuNolVJt4F2LpeLyWbKJqE3ta/E8hz9UblrEIUhhZzZTfieQ9h9kMBnXWmXomXJMQXNsvAjqkHrA8xCihpj5yyfQkkuv1pnAerr/ALQiI1pN2CkPFTVLLF3YKO/nyhvxHGlWWrI6ddgoJ1A16xIGunKDGaZi8p1z2QtfJYsLiwYBgb2tbnrCaXRMVuEfrVCucxW9hYFiABl4cP5xM5zu4oNvsbZWLl3mATJQCFRqDqTluePC5Kgc4XzcTlK2VnUNpoTwvwvyv3w3VNG5E6yk5p0tl4agZLn3H2RgBpYnIZJmGY7MugKsG4BieFuBvy0vFVOcc+8i7HLzsKXLumVSO7LoNGueJv7xAmJSipbpFyg2Jvax5G/DiIaKzD5hLsFbScj2W1yAgBy5tLg8+UeZtCzrMISacxlj5TKCwVrnqgCwAvqeMTxZp4F2Oc3G5Qlu6urdGNQD29g9fZCmmqg6B1NwReG7EKNi83KujUxUcNWu2nv98L6IkylupBygWIseFo0hKblZk3dxJQ4ndEZ3Rc0sMRwNybX4+jrbxhVVVQGgdFbqnrci1uHfqB3w00mFswRXUgGlyHho2bh49vqjCUU1pTM6npWeWLfqoyi/rszeuM1UntwRd2HZ8WlBspmKGva1+3l3GMz8TlIwVpiqx7Cf/rQ2T6BjJqQE6zzCV0Go6tj7oGYo89ejMzpDcEZSPRAyvc9W1r69hiXUksr3zF2PcqaGUMpBBFwR2iMQjwL82k/Zr90EbwleKbLJi6AwQRZEhGIIIiWAQ7B2/Giv0UL5F7FtwyjgOJ4c4ddjWJksxN2Mw3J1J4DU9sEEebputflmMB+MeRBBHqdzYyYDBBBgBGIIIgkzBBBEgIBBBAgIiG1LFZ4ym2dBmtpm1I1tx001ggji1XQZzwS2SoAAAsANBBBBHYsG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29702" name="AutoShape 6" descr="data:image/jpeg;base64,/9j/4AAQSkZJRgABAQAAAQABAAD/2wCEAAkGBhQSERUUExIUFRQUFR0aFxgYFBgVHRoXHSAeGRoZHBgXHCYgHBwjGhgYIC8gIzMtOC44Fx8xNTAqNScrLSkBCQoKDgwNGg8PGSsfHiQuKjQpLi8vMjU1LCwpLzU2KSk2KSk1LCkpKSkqLSksKSwsKSkpKS8uNSk1KSksKSkuLP/AABEIAFIAlAMBIgACEQEDEQH/xAAcAAABBAMBAAAAAAAAAAAAAAAABAUGBwEDCAL/xABLEAACAAQDBAUHBgsFCQAAAAABAgADBBEFEiEGBzFREyJBYXEIFDKBkaGyIzVCcnOxGCQzNFJikpPB0dIlU1SC0xUWFzZDdaKz8P/EABkBAQADAQEAAAAAAAAAAAAAAAABAgMEBf/EACkRAAIBAwIFAgcAAAAAAAAAAAABAgMRMQQSEyEyQVHR8BQiI2FxgaH/2gAMAwEAAhEDEQA/ALxggggAggjEARfaraRpLCVK0a12a17cgBzhhosJqavrZiVv6TubX7h/KF23GHETBNA6rAKe5hw9ohz2MxZWlCSTZ04DmvMfxjw5Ljap06rduyOZrdO0hrfZKdJUv5yiBRcnO0sAcy3ADxjVh+LVWUvJnS6qWpsTLmJPA7iUOYRWu/nbkz6nzKU/yMg/K2OjzuR5hBp4k8hEN2P2inYTXJMKutiBOlnqlpbAEgg9uUhhfttHd8DCPQ3H9mnDSxyOlcN22lscs1ejbnxW/wB49cSOW4IuCCDwI1hmqsKkVspZqkfKKGSYvapFwe8W7DEao8Qm0E4y31S+o7LfpLy8PVFHWqadpVea8+qG5x6iwIzGqnnh1DKbqwuD3Rtj0E78zUIIIIkBBBBABBBBABBBBAHjpRe1xfja+tudo9xy3h2JTf8AeUP0jZjiBQm5vk6Qpl+rl0tHUkAYJjws0EkAi44i/Dx5R4rXyy3I4hCR4gExzPuUxCYcalEuxM0TOkJYnP1S3W59YX15QB01U0yupV1BUjUGK62roEoCk0z1RHfKhZsrB+IF/Uet7Yskxy7ve2xOI4gUlEtJkEy5QXXM17M4txzMAB3KI5q+mhWXzZ8lJQUskgkbBUprJdQ7O0rpM8yX6ef6WjE3sW4g3vrCzfTgMqs6OspLtOHUmywpzMv0HA7SvonuI5RP9hd3cumw+VJnLmmkZ5hubh24qCOAUWGnInthZU7BIfQmsvcwDe8WMc23VUuSamv6U+pH7kK3I7VTJUh6OrV5YldaS8xWUZCetLuRxDG4H6x5Q+bVYuk+YvR6hQRmta9zy5D+MQba7az/AGfVPTTpDllsVYMoDoeDC/Z2eoxYOyGBSKunlVImF0mKDlAy2PBlY3JuCLHhwjGstVXjscEkVlvmrWsPmx0wikBc2UM1iTYWvz8bw/hrxT3lFTTLo6WWhKy2mtdRoDlUZbjttcw/7h6hnwhMzFss2Yq3N7KCLAdwudI9SlDZBR8G8VZWLEggjBjQkI1z6lUGZ2VRzYhR7TFcb2N7Iw78Xp8rVTLck6rKU8CR2seIHrPYDUGFbJ4rjbGdd5q3t0s58qX5Lf7lGkAdPU2NSJhtLnynPJZiMfYDCy8cz4huFxOSudBJmka2lzOt6gwFz4GM7E73KzDp3Q1ZmTZCtldJl+kl88pbW4/RPu4wB0xBCegr0nSkmymDy5ihlYcCp1BggDlSXWJKx/pJjBUTEWZmPAKJpJJt3R0N/wAV8L/x0n/y/pjm/EMK85xmbIDZemrnTNa9s00i9u3jFj/g1P8A49f3B/rgCw63ephbS3ArpNyhA9LjY/qxRe5L55p/CZ8DRLZ/k3uqM3nynKpP5E9gv+nES3JfPVP4TPgaALk30baeY0Jly2tPqboluKp/1H9QIA727orTcPsR5zVGsmLeTTHqXGjTuI/YHW8SsSXyitmXdJNapukkdHMF+GZrqw56kg+qE3k11DE1ilmKqsohbmwJMy5A4AmwgC8YIYNstt6fDJSTKjPZ3yqEXMSbXPEgWAEM+y++Chr6haeSJwmMCVzywoOUXIuGOtrwA178difPKPziWt59KCdBq0ri699vSHg3OIPuA216GeaGYfk55zSr/RmgajwZR7VHOLT3uzmTB6tlYqQq2IJB9NRxHdFD7nNm3q8TlMpASmYTphvrZToAO0lrD2wBYflJ/m9J9q/wiH7cB80D7eZ/CGHyk/zek+1f4RD9uA+aB9vM/hAFkRqq6kS0Z29FFLHwAufcI2wixmkM2nnSxxmSnQeLKVH3wBypglK+L4uomk3qZxaYeSaswB7kGUeqOsaKiSTLWXLUIiKFVQLAKNABHK26fERTYxTNM6oLmWb6WLgoL/5iBHV8AZMUr5Q2yCdFLr0UCYHEuaR9JT6DHvBGXwYchF1RWPlA4kqYWJRPWnTlCjtsvXY+AsB/mEAQPdrvZ8xovN3GYLMYpc8FIBt+1mPrgiFbO7ET6yUZkpCyhypI5gA/cwggByw//mJf+5n/ANxjq2IRI3RUS4h5+BM6TpDMyFh0YmHXPbLm4m9r2vE2gDRiH5KZ9RvuMcwbkvnmn8H+Bo6ldbix4HjEK2X3SUVBVGqkiaX1yKzgrLDcctgCdNOsTofXACXfqP7GnfXlfGIhPk0flK36sr75kXBtTs1Kr6Zqedn6NypORgpupzDUg9ohs2L3dU2FmaaczT0oUNncN6N7Wso/SMAQnykT+KUv27fAYrncef7Zp/CZ8DR0LtlsRT4nLSXUdJllsWXI2XUi2uh7IaNmt0FDQ1CVEnpukQG2aYGGoKnTKOwwBt3xfM1X9VfjWKu8m788qfsB8Yi8dosBl1tNMp5ubo5oAbKcp0IYWJB7QIZNjd2VLhkx5lOZpaYmU53DC1w2llGtxAEH8pMfi9J9q/wiGjdZvaosPoBTzxOziY7dSWGFja2pYa6Rb+2GxlPiUkSqgNZWzKyNlZW4aGxGoNrEGIX+Dvh395V/vZf+lAG38ITDeVT+6X+uH7ZDejRYlNaVIaYJirmyzEy3XQEggkG1xpEc/B3w7+8q/wB7L/0okGxu6ujw2a02QJrTGXLmmOGyqbXACqAL2GsAVHvp3dTKWpeskKTTzmzPlH5KYeN7cFY6g8yRppd72H8oBUlLJxBHZlAAnoMxYdmdSRr3jjyvxu+bKDAqwBUixBAIIPEEHiIrzHtw+HVDFpYmU7HslMMv7DggeAtAGrEfKAw1EJl9NOa2iiWU172e1vfFN43jNZj9eoWWSx6sqUtystO0kn2s5/kItSj8nGjVrzKmocchkT2nKTFibObJUtCmSmkrLB9I8Wb6znU+uAE+w+yaYdRS6ZSGK6u1vSmH0m8OwdwEZh/ggBKMTl58nSLmva1+3l490eTi0oNk6RcxNrX7eFvGGOmw5wqymE4lZl+KBDZs2fNlv32430hVMoG6CcMhzNOLAaXIzAg+we6ORVajV7FNzHOficpGytMUHkTz4X5euPbV0sNkLrnP0b66i/DwEMdTROGnqVnMJrEjJkysCALMWBK2ta/haFMvDiDP0tmlKqudeCkHXuNolVJt4F2LpeLyWbKJqE3ta/E8hz9UblrEIUhhZzZTfieQ9h9kMBnXWmXomXJMQXNsvAjqkHrA8xCihpj5yyfQkkuv1pnAerr/ALQiI1pN2CkPFTVLLF3YKO/nyhvxHGlWWrI6ddgoJ1A16xIGunKDGaZi8p1z2QtfJYsLiwYBgb2tbnrCaXRMVuEfrVCucxW9hYFiABl4cP5xM5zu4oNvsbZWLl3mATJQCFRqDqTluePC5Kgc4XzcTlK2VnUNpoTwvwvyv3w3VNG5E6yk5p0tl4agZLn3H2RgBpYnIZJmGY7MugKsG4BieFuBvy0vFVOcc+8i7HLzsKXLumVSO7LoNGueJv7xAmJSipbpFyg2Jvax5G/DiIaKzD5hLsFbScj2W1yAgBy5tLg8+UeZtCzrMISacxlj5TKCwVrnqgCwAvqeMTxZp4F2Oc3G5Qlu6urdGNQD29g9fZCmmqg6B1NwReG7EKNi83KujUxUcNWu2nv98L6IkylupBygWIseFo0hKblZk3dxJQ4ndEZ3Rc0sMRwNybX4+jrbxhVVVQGgdFbqnrci1uHfqB3w00mFswRXUgGlyHho2bh49vqjCUU1pTM6npWeWLfqoyi/rszeuM1UntwRd2HZ8WlBspmKGva1+3l3GMz8TlIwVpiqx7Cf/rQ2T6BjJqQE6zzCV0Go6tj7oGYo89ejMzpDcEZSPRAyvc9W1r69hiXUksr3zF2PcqaGUMpBBFwR2iMQjwL82k/Zr90EbwleKbLJi6AwQRZEhGIIIiWAQ7B2/Giv0UL5F7FtwyjgOJ4c4ddjWJksxN2Mw3J1J4DU9sEEebputflmMB+MeRBBHqdzYyYDBBBgBGIIIgkzBBBEgIBBBAgIiG1LFZ4ym2dBmtpm1I1tx001ggji1XQZzwS2SoAAAsANBBBBHYsG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29704" name="AutoShape 8" descr="data:image/jpeg;base64,/9j/4AAQSkZJRgABAQAAAQABAAD/2wCEAAkGBhQSERUUExIUFRQUFR0aFxgYFBgVHRoXHSAeGRoZHBgXHCYgHBwjGhgYIC8gIzMtOC44Fx8xNTAqNScrLSkBCQoKDgwNGg8PGSsfHiQuKjQpLi8vMjU1LCwpLzU2KSk2KSk1LCkpKSkqLSksKSwsKSkpKS8uNSk1KSksKSkuLP/AABEIAFIAlAMBIgACEQEDEQH/xAAcAAABBAMBAAAAAAAAAAAAAAAABAUGBwEDCAL/xABLEAACAAQDBAUHBgsFCQAAAAABAgADBBEFEiEGBzFREyJBYXEIFDKBkaGyIzVCcnOxGCQzNFJikpPB0dIlU1SC0xUWFzZDdaKz8P/EABkBAQADAQEAAAAAAAAAAAAAAAABAgMEBf/EACkRAAIBAwIFAgcAAAAAAAAAAAABAgMRMQQSEyEyQVHR8BQiI2FxgaH/2gAMAwEAAhEDEQA/ALxggggAggjEARfaraRpLCVK0a12a17cgBzhhosJqavrZiVv6TubX7h/KF23GHETBNA6rAKe5hw9ohz2MxZWlCSTZ04DmvMfxjw5Ljap06rduyOZrdO0hrfZKdJUv5yiBRcnO0sAcy3ADxjVh+LVWUvJnS6qWpsTLmJPA7iUOYRWu/nbkz6nzKU/yMg/K2OjzuR5hBp4k8hEN2P2inYTXJMKutiBOlnqlpbAEgg9uUhhfttHd8DCPQ3H9mnDSxyOlcN22lscs1ejbnxW/wB49cSOW4IuCCDwI1hmqsKkVspZqkfKKGSYvapFwe8W7DEao8Qm0E4y31S+o7LfpLy8PVFHWqadpVea8+qG5x6iwIzGqnnh1DKbqwuD3Rtj0E78zUIIIIkBBBBABBBBABBBBAHjpRe1xfja+tudo9xy3h2JTf8AeUP0jZjiBQm5vk6Qpl+rl0tHUkAYJjws0EkAi44i/Dx5R4rXyy3I4hCR4gExzPuUxCYcalEuxM0TOkJYnP1S3W59YX15QB01U0yupV1BUjUGK62roEoCk0z1RHfKhZsrB+IF/Uet7Yskxy7ve2xOI4gUlEtJkEy5QXXM17M4txzMAB3KI5q+mhWXzZ8lJQUskgkbBUprJdQ7O0rpM8yX6ef6WjE3sW4g3vrCzfTgMqs6OspLtOHUmywpzMv0HA7SvonuI5RP9hd3cumw+VJnLmmkZ5hubh24qCOAUWGnInthZU7BIfQmsvcwDe8WMc23VUuSamv6U+pH7kK3I7VTJUh6OrV5YldaS8xWUZCetLuRxDG4H6x5Q+bVYuk+YvR6hQRmta9zy5D+MQba7az/AGfVPTTpDllsVYMoDoeDC/Z2eoxYOyGBSKunlVImF0mKDlAy2PBlY3JuCLHhwjGstVXjscEkVlvmrWsPmx0wikBc2UM1iTYWvz8bw/hrxT3lFTTLo6WWhKy2mtdRoDlUZbjttcw/7h6hnwhMzFss2Yq3N7KCLAdwudI9SlDZBR8G8VZWLEggjBjQkI1z6lUGZ2VRzYhR7TFcb2N7Iw78Xp8rVTLck6rKU8CR2seIHrPYDUGFbJ4rjbGdd5q3t0s58qX5Lf7lGkAdPU2NSJhtLnynPJZiMfYDCy8cz4huFxOSudBJmka2lzOt6gwFz4GM7E73KzDp3Q1ZmTZCtldJl+kl88pbW4/RPu4wB0xBCegr0nSkmymDy5ihlYcCp1BggDlSXWJKx/pJjBUTEWZmPAKJpJJt3R0N/wAV8L/x0n/y/pjm/EMK85xmbIDZemrnTNa9s00i9u3jFj/g1P8A49f3B/rgCw63ephbS3ArpNyhA9LjY/qxRe5L55p/CZ8DRLZ/k3uqM3nynKpP5E9gv+nES3JfPVP4TPgaALk30baeY0Jly2tPqboluKp/1H9QIA727orTcPsR5zVGsmLeTTHqXGjTuI/YHW8SsSXyitmXdJNapukkdHMF+GZrqw56kg+qE3k11DE1ilmKqsohbmwJMy5A4AmwgC8YIYNstt6fDJSTKjPZ3yqEXMSbXPEgWAEM+y++Chr6haeSJwmMCVzywoOUXIuGOtrwA178difPKPziWt59KCdBq0ri699vSHg3OIPuA216GeaGYfk55zSr/RmgajwZR7VHOLT3uzmTB6tlYqQq2IJB9NRxHdFD7nNm3q8TlMpASmYTphvrZToAO0lrD2wBYflJ/m9J9q/wiH7cB80D7eZ/CGHyk/zek+1f4RD9uA+aB9vM/hAFkRqq6kS0Z29FFLHwAufcI2wixmkM2nnSxxmSnQeLKVH3wBypglK+L4uomk3qZxaYeSaswB7kGUeqOsaKiSTLWXLUIiKFVQLAKNABHK26fERTYxTNM6oLmWb6WLgoL/5iBHV8AZMUr5Q2yCdFLr0UCYHEuaR9JT6DHvBGXwYchF1RWPlA4kqYWJRPWnTlCjtsvXY+AsB/mEAQPdrvZ8xovN3GYLMYpc8FIBt+1mPrgiFbO7ET6yUZkpCyhypI5gA/cwggByw//mJf+5n/ANxjq2IRI3RUS4h5+BM6TpDMyFh0YmHXPbLm4m9r2vE2gDRiH5KZ9RvuMcwbkvnmn8H+Bo6ldbix4HjEK2X3SUVBVGqkiaX1yKzgrLDcctgCdNOsTofXACXfqP7GnfXlfGIhPk0flK36sr75kXBtTs1Kr6Zqedn6NypORgpupzDUg9ohs2L3dU2FmaaczT0oUNncN6N7Wso/SMAQnykT+KUv27fAYrncef7Zp/CZ8DR0LtlsRT4nLSXUdJllsWXI2XUi2uh7IaNmt0FDQ1CVEnpukQG2aYGGoKnTKOwwBt3xfM1X9VfjWKu8m788qfsB8Yi8dosBl1tNMp5ubo5oAbKcp0IYWJB7QIZNjd2VLhkx5lOZpaYmU53DC1w2llGtxAEH8pMfi9J9q/wiGjdZvaosPoBTzxOziY7dSWGFja2pYa6Rb+2GxlPiUkSqgNZWzKyNlZW4aGxGoNrEGIX+Dvh395V/vZf+lAG38ITDeVT+6X+uH7ZDejRYlNaVIaYJirmyzEy3XQEggkG1xpEc/B3w7+8q/wB7L/0okGxu6ujw2a02QJrTGXLmmOGyqbXACqAL2GsAVHvp3dTKWpeskKTTzmzPlH5KYeN7cFY6g8yRppd72H8oBUlLJxBHZlAAnoMxYdmdSRr3jjyvxu+bKDAqwBUixBAIIPEEHiIrzHtw+HVDFpYmU7HslMMv7DggeAtAGrEfKAw1EJl9NOa2iiWU172e1vfFN43jNZj9eoWWSx6sqUtystO0kn2s5/kItSj8nGjVrzKmocchkT2nKTFibObJUtCmSmkrLB9I8Wb6znU+uAE+w+yaYdRS6ZSGK6u1vSmH0m8OwdwEZh/ggBKMTl58nSLmva1+3l490eTi0oNk6RcxNrX7eFvGGOmw5wqymE4lZl+KBDZs2fNlv32430hVMoG6CcMhzNOLAaXIzAg+we6ORVajV7FNzHOficpGytMUHkTz4X5euPbV0sNkLrnP0b66i/DwEMdTROGnqVnMJrEjJkysCALMWBK2ta/haFMvDiDP0tmlKqudeCkHXuNolVJt4F2LpeLyWbKJqE3ta/E8hz9UblrEIUhhZzZTfieQ9h9kMBnXWmXomXJMQXNsvAjqkHrA8xCihpj5yyfQkkuv1pnAerr/ALQiI1pN2CkPFTVLLF3YKO/nyhvxHGlWWrI6ddgoJ1A16xIGunKDGaZi8p1z2QtfJYsLiwYBgb2tbnrCaXRMVuEfrVCucxW9hYFiABl4cP5xM5zu4oNvsbZWLl3mATJQCFRqDqTluePC5Kgc4XzcTlK2VnUNpoTwvwvyv3w3VNG5E6yk5p0tl4agZLn3H2RgBpYnIZJmGY7MugKsG4BieFuBvy0vFVOcc+8i7HLzsKXLumVSO7LoNGueJv7xAmJSipbpFyg2Jvax5G/DiIaKzD5hLsFbScj2W1yAgBy5tLg8+UeZtCzrMISacxlj5TKCwVrnqgCwAvqeMTxZp4F2Oc3G5Qlu6urdGNQD29g9fZCmmqg6B1NwReG7EKNi83KujUxUcNWu2nv98L6IkylupBygWIseFo0hKblZk3dxJQ4ndEZ3Rc0sMRwNybX4+jrbxhVVVQGgdFbqnrci1uHfqB3w00mFswRXUgGlyHho2bh49vqjCUU1pTM6npWeWLfqoyi/rszeuM1UntwRd2HZ8WlBspmKGva1+3l3GMz8TlIwVpiqx7Cf/rQ2T6BjJqQE6zzCV0Go6tj7oGYo89ejMzpDcEZSPRAyvc9W1r69hiXUksr3zF2PcqaGUMpBBFwR2iMQjwL82k/Zr90EbwleKbLJi6AwQRZEhGIIIiWAQ7B2/Giv0UL5F7FtwyjgOJ4c4ddjWJksxN2Mw3J1J4DU9sEEebputflmMB+MeRBBHqdzYyYDBBBgBGIIIgkzBBBEgIBBBAgIiG1LFZ4ym2dBmtpm1I1tx001ggji1XQZzwS2SoAAAsANBBBBHYsG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29706" name="Picture 10" descr="http://www.gasokol.at/content/images/presse/news_irland_halo_norm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2071678"/>
            <a:ext cx="952480" cy="952480"/>
          </a:xfrm>
          <a:prstGeom prst="rect">
            <a:avLst/>
          </a:prstGeom>
          <a:noFill/>
        </p:spPr>
      </p:pic>
      <p:cxnSp>
        <p:nvCxnSpPr>
          <p:cNvPr id="19" name="Elbow Connector 18"/>
          <p:cNvCxnSpPr>
            <a:stCxn id="8" idx="3"/>
          </p:cNvCxnSpPr>
          <p:nvPr/>
        </p:nvCxnSpPr>
        <p:spPr>
          <a:xfrm>
            <a:off x="2071670" y="1214422"/>
            <a:ext cx="2500330" cy="242889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11" idx="3"/>
          </p:cNvCxnSpPr>
          <p:nvPr/>
        </p:nvCxnSpPr>
        <p:spPr>
          <a:xfrm>
            <a:off x="2071670" y="1785926"/>
            <a:ext cx="2500330" cy="1857388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29706" idx="3"/>
          </p:cNvCxnSpPr>
          <p:nvPr/>
        </p:nvCxnSpPr>
        <p:spPr>
          <a:xfrm>
            <a:off x="2024018" y="2547918"/>
            <a:ext cx="2547982" cy="1095396"/>
          </a:xfrm>
          <a:prstGeom prst="bentConnector3">
            <a:avLst>
              <a:gd name="adj1" fmla="val 50748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7" idx="3"/>
          </p:cNvCxnSpPr>
          <p:nvPr/>
        </p:nvCxnSpPr>
        <p:spPr>
          <a:xfrm flipV="1">
            <a:off x="2110714" y="3643314"/>
            <a:ext cx="2461286" cy="1143008"/>
          </a:xfrm>
          <a:prstGeom prst="bentConnector3">
            <a:avLst>
              <a:gd name="adj1" fmla="val 49226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6" idx="3"/>
          </p:cNvCxnSpPr>
          <p:nvPr/>
        </p:nvCxnSpPr>
        <p:spPr>
          <a:xfrm>
            <a:off x="2241411" y="3641323"/>
            <a:ext cx="2330589" cy="199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2" idx="3"/>
          </p:cNvCxnSpPr>
          <p:nvPr/>
        </p:nvCxnSpPr>
        <p:spPr>
          <a:xfrm flipV="1">
            <a:off x="1731904" y="3643314"/>
            <a:ext cx="2840096" cy="2357454"/>
          </a:xfrm>
          <a:prstGeom prst="bentConnector3">
            <a:avLst>
              <a:gd name="adj1" fmla="val 56037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Data Sources Available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Smart metering trials for both electricity/gas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Data mining /cluster analysis to form representative groups</a:t>
            </a:r>
          </a:p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Archetypal representations of Irish building stock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TABULA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SEAI BER database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Appendix S – DEAP manual</a:t>
            </a:r>
          </a:p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Fuel Costs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SEAI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Supply Companies published tariff details</a:t>
            </a:r>
          </a:p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Half hour resolution weather files MET </a:t>
            </a:r>
            <a:r>
              <a:rPr lang="en-IE" dirty="0" err="1" smtClean="0">
                <a:latin typeface="Arabic Typesetting" pitchFamily="66" charset="-78"/>
                <a:cs typeface="Arabic Typesetting" pitchFamily="66" charset="-78"/>
              </a:rPr>
              <a:t>Eireann</a:t>
            </a:r>
            <a:endParaRPr lang="en-IE" dirty="0" smtClean="0">
              <a:latin typeface="Arabic Typesetting" pitchFamily="66" charset="-78"/>
              <a:cs typeface="Arabic Typesetting" pitchFamily="66" charset="-78"/>
            </a:endParaRPr>
          </a:p>
          <a:p>
            <a:endParaRPr lang="en-IE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Retrofit measures capital and installation costs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ESB Electric Ireland contractor list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Grants associated - SEAI</a:t>
            </a:r>
          </a:p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Air Source Heat Pump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Manufacturers performance information</a:t>
            </a:r>
          </a:p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Solar Thermal and PV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Peer reviewed models available through Dublin Energy Lab research group</a:t>
            </a:r>
          </a:p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CODEMA 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Energy surveys</a:t>
            </a:r>
          </a:p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Heating System Efficiencies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SEAI</a:t>
            </a:r>
          </a:p>
          <a:p>
            <a:pPr lvl="1">
              <a:buFont typeface="Arabic Typesetting" pitchFamily="66" charset="-78"/>
              <a:buChar char="–"/>
            </a:pPr>
            <a:endParaRPr lang="en-IE" dirty="0" smtClean="0">
              <a:latin typeface="Arabic Typesetting" pitchFamily="66" charset="-78"/>
              <a:cs typeface="Arabic Typesetting" pitchFamily="66" charset="-78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System Overview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576251" y="1928802"/>
          <a:ext cx="8354263" cy="350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3" imgW="7751970" imgH="3242454" progId="Visio.Drawing.11">
                  <p:embed/>
                </p:oleObj>
              </mc:Choice>
              <mc:Fallback>
                <p:oleObj name="Visio" r:id="rId3" imgW="7751970" imgH="3242454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51" y="1928802"/>
                        <a:ext cx="8354263" cy="3500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 rot="20620958">
            <a:off x="2539847" y="1700780"/>
            <a:ext cx="1573622" cy="1015663"/>
          </a:xfrm>
          <a:prstGeom prst="rect">
            <a:avLst/>
          </a:prstGeom>
          <a:solidFill>
            <a:schemeClr val="lt1">
              <a:alpha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Bord</a:t>
            </a:r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Gais</a:t>
            </a:r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Smart Meter Data</a:t>
            </a:r>
            <a:endParaRPr lang="en-US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 rot="446627">
            <a:off x="2639486" y="3064299"/>
            <a:ext cx="1573622" cy="707886"/>
          </a:xfrm>
          <a:prstGeom prst="rect">
            <a:avLst/>
          </a:prstGeom>
          <a:solidFill>
            <a:schemeClr val="lt1">
              <a:alpha val="3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ESB Smart Meter Data</a:t>
            </a:r>
            <a:endParaRPr lang="en-US" sz="20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72132" y="2071678"/>
            <a:ext cx="1717835" cy="1569660"/>
          </a:xfrm>
          <a:prstGeom prst="rect">
            <a:avLst/>
          </a:prstGeom>
          <a:solidFill>
            <a:schemeClr val="lt1">
              <a:alpha val="32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TABULA/ BER Database/ </a:t>
            </a:r>
          </a:p>
          <a:p>
            <a:pPr algn="ctr"/>
            <a:r>
              <a:rPr lang="en-US" sz="2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Appendix S</a:t>
            </a:r>
            <a:endParaRPr lang="en-US" sz="2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 rot="20897403">
            <a:off x="7373337" y="1649295"/>
            <a:ext cx="1573622" cy="1015663"/>
          </a:xfrm>
          <a:prstGeom prst="rect">
            <a:avLst/>
          </a:prstGeom>
          <a:solidFill>
            <a:schemeClr val="lt1">
              <a:alpha val="3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MET </a:t>
            </a:r>
            <a:r>
              <a:rPr lang="en-US" sz="2000" b="1" spc="50" dirty="0" err="1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Eireann</a:t>
            </a:r>
            <a:r>
              <a:rPr lang="en-US" sz="20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Weather</a:t>
            </a:r>
            <a:endParaRPr lang="en-US" sz="2000" b="1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 rot="446627">
            <a:off x="4162659" y="4457942"/>
            <a:ext cx="1573622" cy="400110"/>
          </a:xfrm>
          <a:prstGeom prst="rect">
            <a:avLst/>
          </a:prstGeom>
          <a:solidFill>
            <a:schemeClr val="lt1">
              <a:alpha val="3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Literature</a:t>
            </a:r>
            <a:endParaRPr lang="en-US" sz="20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rot="19373646">
            <a:off x="4234097" y="1886174"/>
            <a:ext cx="1573622" cy="400110"/>
          </a:xfrm>
          <a:prstGeom prst="rect">
            <a:avLst/>
          </a:prstGeom>
          <a:solidFill>
            <a:schemeClr val="lt1">
              <a:alpha val="23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SEAI</a:t>
            </a:r>
            <a:endParaRPr lang="en-US" sz="20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00760" y="500042"/>
            <a:ext cx="2786082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rtlCol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en-IE" sz="4400" dirty="0" smtClean="0">
                <a:latin typeface="Arabic Typesetting" pitchFamily="66" charset="-78"/>
                <a:cs typeface="Arabic Typesetting" pitchFamily="66" charset="-78"/>
              </a:rPr>
              <a:t>/ Data Sources</a:t>
            </a:r>
            <a:endParaRPr kumimoji="0" lang="en-IE" sz="44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714612" y="2428868"/>
            <a:ext cx="1573622" cy="1015663"/>
          </a:xfrm>
          <a:prstGeom prst="rect">
            <a:avLst/>
          </a:prstGeom>
          <a:solidFill>
            <a:schemeClr val="lt1">
              <a:alpha val="69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Supplier Tariff Details</a:t>
            </a:r>
            <a:endParaRPr lang="en-US" sz="20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 rot="21238402">
            <a:off x="2477829" y="4234193"/>
            <a:ext cx="1573622" cy="707886"/>
          </a:xfrm>
          <a:prstGeom prst="rect">
            <a:avLst/>
          </a:prstGeom>
          <a:solidFill>
            <a:schemeClr val="lt1">
              <a:alpha val="69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spc="50" dirty="0" smtClean="0">
                <a:ln w="11430">
                  <a:solidFill>
                    <a:srgbClr val="00B050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Available models</a:t>
            </a:r>
            <a:endParaRPr lang="en-US" sz="2000" b="1" spc="50" dirty="0">
              <a:ln w="11430">
                <a:solidFill>
                  <a:srgbClr val="00B050"/>
                </a:solidFill>
              </a:ln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 rot="20968046">
            <a:off x="5952634" y="4426711"/>
            <a:ext cx="1573622" cy="400110"/>
          </a:xfrm>
          <a:prstGeom prst="rect">
            <a:avLst/>
          </a:prstGeom>
          <a:solidFill>
            <a:schemeClr val="lt1">
              <a:alpha val="69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€ ESB</a:t>
            </a:r>
            <a:endParaRPr lang="en-US" sz="2000" b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Concept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8024037" cy="4800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5500702"/>
            <a:ext cx="786998" cy="99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3600" dirty="0" smtClean="0">
                <a:latin typeface="Arabic Typesetting" pitchFamily="66" charset="-78"/>
                <a:cs typeface="Arabic Typesetting" pitchFamily="66" charset="-78"/>
              </a:rPr>
              <a:t>Energy Profile Assignment: Clustered Smart Meter Data</a:t>
            </a:r>
            <a:endParaRPr lang="en-IE" sz="36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Normalised time-of-use profile selection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5" name="Content Placeholder 4" descr="C:\Users\Daire.Reilly\Dropbox\Work\Overall project\Figures\SOM Electricty Profiles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2214554"/>
            <a:ext cx="4040188" cy="218572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Annualised representative profile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lvl="1">
              <a:buFont typeface="Arabic Typesetting" pitchFamily="66" charset="-78"/>
              <a:buChar char="–"/>
            </a:pPr>
            <a:r>
              <a:rPr lang="en-IE" sz="1800" i="1" dirty="0" smtClean="0">
                <a:latin typeface="Arabic Typesetting" pitchFamily="66" charset="-78"/>
                <a:cs typeface="Arabic Typesetting" pitchFamily="66" charset="-78"/>
              </a:rPr>
              <a:t>What was your annual electricity expenditure last year?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sz="1800" i="1" dirty="0" smtClean="0">
                <a:latin typeface="Arabic Typesetting" pitchFamily="66" charset="-78"/>
                <a:cs typeface="Arabic Typesetting" pitchFamily="66" charset="-78"/>
              </a:rPr>
              <a:t>Which of the following is your supplier tariff?</a:t>
            </a:r>
          </a:p>
          <a:p>
            <a:pPr>
              <a:buFont typeface="Arabic Typesetting" pitchFamily="66" charset="-78"/>
              <a:buChar char="–"/>
            </a:pPr>
            <a:endParaRPr lang="en-IE" i="1" dirty="0" smtClean="0">
              <a:latin typeface="Arabic Typesetting" pitchFamily="66" charset="-78"/>
              <a:cs typeface="Arabic Typesetting" pitchFamily="66" charset="-78"/>
            </a:endParaRPr>
          </a:p>
          <a:p>
            <a:pPr>
              <a:buFont typeface="Arabic Typesetting" pitchFamily="66" charset="-78"/>
              <a:buChar char="–"/>
            </a:pPr>
            <a:endParaRPr lang="en-IE" sz="1700" dirty="0" smtClean="0">
              <a:latin typeface="Arabic Typesetting" pitchFamily="66" charset="-78"/>
              <a:cs typeface="Arabic Typesetting" pitchFamily="66" charset="-78"/>
            </a:endParaRPr>
          </a:p>
          <a:p>
            <a:pPr>
              <a:buFont typeface="Arabic Typesetting" pitchFamily="66" charset="-78"/>
              <a:buChar char="–"/>
            </a:pPr>
            <a:endParaRPr lang="en-IE" i="1" dirty="0" smtClean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9" name="Content Placeholder 6"/>
          <p:cNvSpPr txBox="1">
            <a:spLocks/>
          </p:cNvSpPr>
          <p:nvPr/>
        </p:nvSpPr>
        <p:spPr>
          <a:xfrm>
            <a:off x="500034" y="4500546"/>
            <a:ext cx="4038600" cy="2357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abic Typesetting" pitchFamily="66" charset="-78"/>
              <a:buChar char="–"/>
              <a:tabLst/>
              <a:defRPr/>
            </a:pPr>
            <a:r>
              <a:rPr kumimoji="0" lang="en-IE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+mn-ea"/>
                <a:cs typeface="Arabic Typesetting" pitchFamily="66" charset="-78"/>
              </a:rPr>
              <a:t>On a typical weekday, what times is the house unoccupied?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abic Typesetting" pitchFamily="66" charset="-78"/>
              <a:buChar char="–"/>
              <a:tabLst/>
              <a:defRPr/>
            </a:pPr>
            <a:r>
              <a:rPr kumimoji="0" lang="en-IE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+mn-ea"/>
                <a:cs typeface="Arabic Typesetting" pitchFamily="66" charset="-78"/>
              </a:rPr>
              <a:t>On a typical weekday what time does the last person go to bed?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abic Typesetting" pitchFamily="66" charset="-78"/>
              <a:buChar char="–"/>
              <a:tabLst/>
              <a:defRPr/>
            </a:pPr>
            <a:r>
              <a:rPr kumimoji="0" lang="en-IE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+mn-ea"/>
                <a:cs typeface="Arabic Typesetting" pitchFamily="66" charset="-78"/>
              </a:rPr>
              <a:t>On a typical weekday what time does the first person get up?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/>
          <a:srcRect l="47917" t="43333" r="16145" b="40833"/>
          <a:stretch>
            <a:fillRect/>
          </a:stretch>
        </p:blipFill>
        <p:spPr bwMode="auto">
          <a:xfrm>
            <a:off x="5786446" y="3429000"/>
            <a:ext cx="2000232" cy="550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4"/>
          <a:srcRect l="32089" t="49281" r="11680" b="17572"/>
          <a:stretch>
            <a:fillRect/>
          </a:stretch>
        </p:blipFill>
        <p:spPr bwMode="auto">
          <a:xfrm>
            <a:off x="5429256" y="4214818"/>
            <a:ext cx="3500462" cy="1289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2428860" y="1071546"/>
            <a:ext cx="4071966" cy="42862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IE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Archetypal Dwelling Assignment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TABULA dwelling categorised by type, age, wall construction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age bands based on building regulations (Pre 1978, 78-82, 83-93, 94-04, 05+)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Types: Detached, semi D etc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Wall construction : stone, hollow, cavity</a:t>
            </a:r>
          </a:p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TABULA supplemented with BER database and DEAP Appendix S for: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Missing values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Typical infiltration rates</a:t>
            </a:r>
          </a:p>
          <a:p>
            <a:pPr lvl="1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 Typical areas.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abic Typesetting" pitchFamily="66" charset="-78"/>
              <a:buChar char="–"/>
            </a:pPr>
            <a:r>
              <a:rPr lang="en-IE" i="1" dirty="0" smtClean="0">
                <a:latin typeface="Arabic Typesetting" pitchFamily="66" charset="-78"/>
                <a:cs typeface="Arabic Typesetting" pitchFamily="66" charset="-78"/>
              </a:rPr>
              <a:t>What type of house is it?</a:t>
            </a:r>
          </a:p>
          <a:p>
            <a:pPr>
              <a:buFont typeface="Arabic Typesetting" pitchFamily="66" charset="-78"/>
              <a:buChar char="–"/>
            </a:pPr>
            <a:r>
              <a:rPr lang="en-IE" i="1" dirty="0" smtClean="0">
                <a:latin typeface="Arabic Typesetting" pitchFamily="66" charset="-78"/>
                <a:cs typeface="Arabic Typesetting" pitchFamily="66" charset="-78"/>
              </a:rPr>
              <a:t>During which age band was it built?</a:t>
            </a:r>
          </a:p>
          <a:p>
            <a:pPr>
              <a:buFont typeface="Arabic Typesetting" pitchFamily="66" charset="-78"/>
              <a:buChar char="–"/>
            </a:pPr>
            <a:r>
              <a:rPr lang="en-IE" i="1" dirty="0" smtClean="0">
                <a:latin typeface="Arabic Typesetting" pitchFamily="66" charset="-78"/>
                <a:cs typeface="Arabic Typesetting" pitchFamily="66" charset="-78"/>
              </a:rPr>
              <a:t>What is the external wall construction?</a:t>
            </a:r>
          </a:p>
          <a:p>
            <a:pPr>
              <a:buFont typeface="Arabic Typesetting" pitchFamily="66" charset="-78"/>
              <a:buChar char="–"/>
            </a:pPr>
            <a:r>
              <a:rPr lang="en-IE" i="1" dirty="0" smtClean="0">
                <a:latin typeface="Arabic Typesetting" pitchFamily="66" charset="-78"/>
                <a:cs typeface="Arabic Typesetting" pitchFamily="66" charset="-78"/>
              </a:rPr>
              <a:t>What is the floor area of the dwelling?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 l="9375" t="24167" r="10416" b="7499"/>
          <a:stretch>
            <a:fillRect/>
          </a:stretch>
        </p:blipFill>
        <p:spPr bwMode="auto">
          <a:xfrm>
            <a:off x="4714876" y="3786190"/>
            <a:ext cx="3859394" cy="2055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Buildings Elements Retrofit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2600" dirty="0" smtClean="0"/>
              <a:t>Cavity wall, internal dry lining, external wall, attic insulation, windows</a:t>
            </a:r>
          </a:p>
          <a:p>
            <a:r>
              <a:rPr lang="en-IE" sz="2600" dirty="0" smtClean="0"/>
              <a:t>Heat balance approach</a:t>
            </a:r>
          </a:p>
          <a:p>
            <a:endParaRPr lang="en-IE" sz="2600" dirty="0" smtClean="0"/>
          </a:p>
          <a:p>
            <a:endParaRPr lang="en-IE" sz="2600" dirty="0" smtClean="0"/>
          </a:p>
          <a:p>
            <a:endParaRPr lang="en-IE" sz="2600" dirty="0" smtClean="0"/>
          </a:p>
          <a:p>
            <a:endParaRPr lang="en-IE" sz="2600" dirty="0" smtClean="0"/>
          </a:p>
          <a:p>
            <a:r>
              <a:rPr lang="en-IE" sz="2600" dirty="0" smtClean="0"/>
              <a:t>Internal temperature is only unknown</a:t>
            </a:r>
          </a:p>
          <a:p>
            <a:r>
              <a:rPr lang="en-IE" sz="2600" dirty="0" err="1" smtClean="0"/>
              <a:t>hlc</a:t>
            </a:r>
            <a:r>
              <a:rPr lang="en-IE" sz="2600" dirty="0" smtClean="0"/>
              <a:t> changes to reflect retrofit and </a:t>
            </a:r>
            <a:r>
              <a:rPr lang="en-IE" sz="2600" dirty="0" err="1" smtClean="0"/>
              <a:t>Q</a:t>
            </a:r>
            <a:r>
              <a:rPr lang="en-IE" sz="2600" baseline="-25000" dirty="0" err="1" smtClean="0"/>
              <a:t>total</a:t>
            </a:r>
            <a:r>
              <a:rPr lang="en-IE" sz="2600" dirty="0" smtClean="0"/>
              <a:t> is re-evaluated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 l="41146" t="45000" r="18750" b="45000"/>
          <a:stretch>
            <a:fillRect/>
          </a:stretch>
        </p:blipFill>
        <p:spPr bwMode="auto">
          <a:xfrm>
            <a:off x="2143108" y="2500306"/>
            <a:ext cx="4214842" cy="656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/>
          <p:nvPr/>
        </p:nvPicPr>
        <p:blipFill>
          <a:blip r:embed="rId3"/>
          <a:srcRect l="46908" t="45967" r="28146" b="45686"/>
          <a:stretch>
            <a:fillRect/>
          </a:stretch>
        </p:blipFill>
        <p:spPr bwMode="auto">
          <a:xfrm>
            <a:off x="2643174" y="3429000"/>
            <a:ext cx="2571768" cy="58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Other Retrofits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4104456" cy="4525963"/>
          </a:xfrm>
        </p:spPr>
        <p:txBody>
          <a:bodyPr>
            <a:normAutofit fontScale="70000" lnSpcReduction="20000"/>
          </a:bodyPr>
          <a:lstStyle/>
          <a:p>
            <a:r>
              <a:rPr lang="en-IE" dirty="0" smtClean="0"/>
              <a:t>Boiler Upgrade</a:t>
            </a:r>
          </a:p>
          <a:p>
            <a:pPr lvl="1"/>
            <a:r>
              <a:rPr lang="en-IE" dirty="0" smtClean="0"/>
              <a:t>Input : New and old efficiencies </a:t>
            </a:r>
          </a:p>
          <a:p>
            <a:pPr lvl="1"/>
            <a:r>
              <a:rPr lang="en-IE" dirty="0" smtClean="0"/>
              <a:t>Output : Direct heat savings</a:t>
            </a:r>
          </a:p>
          <a:p>
            <a:r>
              <a:rPr lang="en-IE" dirty="0" smtClean="0"/>
              <a:t>PV </a:t>
            </a:r>
          </a:p>
          <a:p>
            <a:pPr lvl="1"/>
            <a:r>
              <a:rPr lang="en-IE" dirty="0" smtClean="0"/>
              <a:t>Input  : weather files</a:t>
            </a:r>
          </a:p>
          <a:p>
            <a:pPr lvl="1"/>
            <a:r>
              <a:rPr lang="en-IE" dirty="0" smtClean="0"/>
              <a:t>Output : annual generation profile</a:t>
            </a:r>
          </a:p>
          <a:p>
            <a:r>
              <a:rPr lang="en-IE" dirty="0" smtClean="0"/>
              <a:t>Solar thermal</a:t>
            </a:r>
          </a:p>
          <a:p>
            <a:pPr lvl="1"/>
            <a:r>
              <a:rPr lang="en-IE" dirty="0" smtClean="0"/>
              <a:t>Input : weather files</a:t>
            </a:r>
          </a:p>
          <a:p>
            <a:pPr lvl="1"/>
            <a:r>
              <a:rPr lang="en-IE" dirty="0" smtClean="0"/>
              <a:t>Output :  reduction in energy required from boiler</a:t>
            </a:r>
          </a:p>
          <a:p>
            <a:r>
              <a:rPr lang="en-IE" dirty="0" smtClean="0"/>
              <a:t>ASHP </a:t>
            </a:r>
          </a:p>
          <a:p>
            <a:pPr lvl="1"/>
            <a:r>
              <a:rPr lang="en-IE" dirty="0" smtClean="0"/>
              <a:t>Input : weather files</a:t>
            </a:r>
          </a:p>
          <a:p>
            <a:pPr lvl="1"/>
            <a:r>
              <a:rPr lang="en-IE" dirty="0" smtClean="0"/>
              <a:t>Output : Electricity profile</a:t>
            </a:r>
          </a:p>
          <a:p>
            <a:r>
              <a:rPr lang="en-IE" dirty="0" smtClean="0"/>
              <a:t>Lighting??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786322"/>
            <a:ext cx="41148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714620"/>
            <a:ext cx="40767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714752"/>
            <a:ext cx="40767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1714488"/>
            <a:ext cx="40862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Assessment/Optimisation/Ranking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6033282" cy="4525963"/>
          </a:xfrm>
        </p:spPr>
        <p:txBody>
          <a:bodyPr>
            <a:normAutofit fontScale="62500" lnSpcReduction="20000"/>
          </a:bodyPr>
          <a:lstStyle/>
          <a:p>
            <a:r>
              <a:rPr lang="en-IE" dirty="0" smtClean="0"/>
              <a:t>Each before and after scenario has a cost (capital + installation) and a saving</a:t>
            </a:r>
          </a:p>
          <a:p>
            <a:r>
              <a:rPr lang="en-IE" dirty="0" smtClean="0"/>
              <a:t>Measures are evaluated on the basis of payback period</a:t>
            </a:r>
          </a:p>
          <a:p>
            <a:pPr lvl="1"/>
            <a:r>
              <a:rPr lang="en-IE" dirty="0" smtClean="0"/>
              <a:t>Performance shown in:</a:t>
            </a:r>
          </a:p>
          <a:p>
            <a:pPr lvl="2"/>
            <a:r>
              <a:rPr lang="en-IE" dirty="0" smtClean="0"/>
              <a:t>Annual financial saving</a:t>
            </a:r>
          </a:p>
          <a:p>
            <a:pPr lvl="2"/>
            <a:r>
              <a:rPr lang="en-IE" dirty="0" smtClean="0"/>
              <a:t>kWh reduction</a:t>
            </a:r>
          </a:p>
          <a:p>
            <a:pPr lvl="2"/>
            <a:r>
              <a:rPr lang="en-IE" dirty="0" smtClean="0"/>
              <a:t>CO</a:t>
            </a:r>
            <a:r>
              <a:rPr lang="en-IE" baseline="-25000" dirty="0" smtClean="0"/>
              <a:t>2</a:t>
            </a:r>
            <a:r>
              <a:rPr lang="en-IE" dirty="0" smtClean="0"/>
              <a:t> reduction</a:t>
            </a:r>
          </a:p>
          <a:p>
            <a:r>
              <a:rPr lang="en-IE" dirty="0" smtClean="0"/>
              <a:t>Combinations of measures:</a:t>
            </a:r>
          </a:p>
          <a:p>
            <a:pPr lvl="1"/>
            <a:r>
              <a:rPr lang="en-IE" dirty="0" smtClean="0"/>
              <a:t>Each measure is given a priority weighting</a:t>
            </a:r>
          </a:p>
          <a:p>
            <a:pPr lvl="1"/>
            <a:r>
              <a:rPr lang="en-IE" dirty="0" smtClean="0"/>
              <a:t>Priority weightings allow combinations to be assessed in order</a:t>
            </a:r>
          </a:p>
          <a:p>
            <a:pPr lvl="3"/>
            <a:r>
              <a:rPr lang="en-IE" dirty="0" smtClean="0"/>
              <a:t>Solar thermal before boiler upgrade</a:t>
            </a:r>
          </a:p>
          <a:p>
            <a:pPr lvl="3"/>
            <a:r>
              <a:rPr lang="en-IE" dirty="0" smtClean="0"/>
              <a:t>Building elements before boiler </a:t>
            </a:r>
          </a:p>
          <a:p>
            <a:r>
              <a:rPr lang="en-IE" dirty="0" smtClean="0"/>
              <a:t>Combinations of measures are evaluated on the basis of payback period</a:t>
            </a:r>
          </a:p>
          <a:p>
            <a:pPr lvl="1"/>
            <a:r>
              <a:rPr lang="en-IE" dirty="0" smtClean="0"/>
              <a:t>Performance shown  as above</a:t>
            </a:r>
          </a:p>
          <a:p>
            <a:r>
              <a:rPr lang="en-IE" dirty="0" smtClean="0"/>
              <a:t>User presented with output report showing  measures and associated  savings as per Energy Wizard report pictured</a:t>
            </a:r>
          </a:p>
          <a:p>
            <a:endParaRPr lang="en-IE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l="31771" t="9166" r="33333" b="7500"/>
          <a:stretch>
            <a:fillRect/>
          </a:stretch>
        </p:blipFill>
        <p:spPr bwMode="auto">
          <a:xfrm>
            <a:off x="6143636" y="1857364"/>
            <a:ext cx="2714612" cy="405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/>
            <a:endParaRPr lang="en-IE" dirty="0" smtClean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pPr algn="r"/>
            <a:endParaRPr lang="en-IE" dirty="0" smtClean="0">
              <a:ea typeface="Tahoma" pitchFamily="34" charset="0"/>
            </a:endParaRPr>
          </a:p>
          <a:p>
            <a:pPr algn="r"/>
            <a:endParaRPr lang="en-IE" dirty="0" smtClean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pPr algn="r"/>
            <a:endParaRPr lang="en-IE" dirty="0" smtClean="0">
              <a:ea typeface="Tahoma" pitchFamily="34" charset="0"/>
            </a:endParaRPr>
          </a:p>
          <a:p>
            <a:pPr algn="r"/>
            <a:endParaRPr lang="en-IE" dirty="0" smtClean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pPr algn="r"/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Industry sponsored project: IRCSET Enterprise Partnership Scheme with ESB Electric Ireland</a:t>
            </a:r>
          </a:p>
          <a:p>
            <a:pPr algn="r"/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Co- funded by ‘DIT </a:t>
            </a:r>
            <a:r>
              <a:rPr lang="en-IE" dirty="0" err="1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Fiosraigh</a:t>
            </a:r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 Extension of Funding’ scheme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Contribution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IE" dirty="0" smtClean="0"/>
              <a:t>A new approach to constructing dwelling energy simulation tools</a:t>
            </a:r>
          </a:p>
          <a:p>
            <a:pPr lvl="1"/>
            <a:r>
              <a:rPr lang="en-IE" dirty="0" smtClean="0"/>
              <a:t>A consumer orientated energy simulation package using real billing details to construct annual profiles from which simulations are performed</a:t>
            </a:r>
          </a:p>
          <a:p>
            <a:r>
              <a:rPr lang="en-IE" dirty="0" smtClean="0"/>
              <a:t>Construction of simulation tool that requires no technical knowledge/specialized training and can be used by the ‘average’ consumer</a:t>
            </a:r>
          </a:p>
          <a:p>
            <a:r>
              <a:rPr lang="en-IE" dirty="0" smtClean="0"/>
              <a:t>The first time that Irish electricity smart meter data has been used to cluster customers in conjunction with dwelling energy performance models</a:t>
            </a:r>
          </a:p>
          <a:p>
            <a:r>
              <a:rPr lang="en-IE" dirty="0" smtClean="0"/>
              <a:t>The first time that Irish gas smart meter data has been used to cluster customers in conjunction with dwelling energy performance models</a:t>
            </a:r>
          </a:p>
          <a:p>
            <a:r>
              <a:rPr lang="en-IE" dirty="0" smtClean="0"/>
              <a:t>A dwelling specific financially optimised solution to energy retrofits option combinations performed for a range of retrofit options on a case by case basis.</a:t>
            </a:r>
          </a:p>
          <a:p>
            <a:pPr lvl="1"/>
            <a:r>
              <a:rPr lang="en-IE" dirty="0" smtClean="0"/>
              <a:t>Combining pricing details from Irish contractors supplying retrofit measures with the retrofit options analysed</a:t>
            </a:r>
          </a:p>
          <a:p>
            <a:pPr lvl="1"/>
            <a:r>
              <a:rPr lang="en-IE" dirty="0" smtClean="0"/>
              <a:t>Using tariff structures and plans (from Irish energy market)</a:t>
            </a:r>
          </a:p>
          <a:p>
            <a:r>
              <a:rPr lang="en-IE" dirty="0" smtClean="0"/>
              <a:t>Stochastic sensitivity analysis of asset rating type building energy simulation input parameters for the Irish housing stock</a:t>
            </a:r>
          </a:p>
          <a:p>
            <a:pPr lvl="1"/>
            <a:r>
              <a:rPr lang="en-IE" dirty="0" smtClean="0"/>
              <a:t>And presentation of methodology for application to other national housing stock.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928794" y="2643182"/>
            <a:ext cx="5486400" cy="566738"/>
          </a:xfrm>
        </p:spPr>
        <p:txBody>
          <a:bodyPr>
            <a:noAutofit/>
          </a:bodyPr>
          <a:lstStyle/>
          <a:p>
            <a:r>
              <a:rPr lang="en-IE" sz="4800" b="0" dirty="0" smtClean="0">
                <a:latin typeface="Arabic Typesetting" pitchFamily="66" charset="-78"/>
                <a:cs typeface="Arabic Typesetting" pitchFamily="66" charset="-78"/>
              </a:rPr>
              <a:t>Thank you for listening</a:t>
            </a:r>
            <a:endParaRPr lang="en-IE" sz="4800" b="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928794" y="3209920"/>
            <a:ext cx="5486400" cy="804862"/>
          </a:xfrm>
        </p:spPr>
        <p:txBody>
          <a:bodyPr>
            <a:normAutofit/>
          </a:bodyPr>
          <a:lstStyle/>
          <a:p>
            <a:r>
              <a:rPr lang="en-IE" sz="2800" dirty="0" smtClean="0">
                <a:latin typeface="Arabic Typesetting" pitchFamily="66" charset="-78"/>
                <a:cs typeface="Arabic Typesetting" pitchFamily="66" charset="-78"/>
              </a:rPr>
              <a:t>Questions???</a:t>
            </a:r>
            <a:endParaRPr lang="en-IE" sz="28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Motivation</a:t>
            </a:r>
            <a:endParaRPr lang="en-IE" dirty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43050"/>
            <a:ext cx="4038600" cy="2185990"/>
          </a:xfrm>
          <a:noFill/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Climate change</a:t>
            </a:r>
          </a:p>
          <a:p>
            <a:pPr marL="914400" lvl="1" indent="-514350">
              <a:buFont typeface="Arabic Typesetting" pitchFamily="66" charset="-78"/>
              <a:buChar char="–"/>
            </a:pPr>
            <a:r>
              <a:rPr lang="en-IE" sz="19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GHG + CO2</a:t>
            </a:r>
          </a:p>
          <a:p>
            <a:pPr marL="914400" lvl="1" indent="-514350">
              <a:buFont typeface="Arabic Typesetting" pitchFamily="66" charset="-78"/>
              <a:buChar char="–"/>
            </a:pPr>
            <a:r>
              <a:rPr lang="en-IE" sz="19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Global Warming</a:t>
            </a:r>
            <a:endParaRPr lang="en-IE" sz="1900" dirty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43050"/>
            <a:ext cx="4038600" cy="2185990"/>
          </a:xfrm>
          <a:noFill/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Potential to save</a:t>
            </a:r>
          </a:p>
          <a:p>
            <a:pPr marL="914400" lvl="1" indent="-514350">
              <a:buFont typeface="Arabic Typesetting" pitchFamily="66" charset="-78"/>
              <a:buChar char="–"/>
            </a:pPr>
            <a:r>
              <a:rPr lang="en-IE" sz="21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Buildings 40% of total EU energy consumption</a:t>
            </a:r>
          </a:p>
          <a:p>
            <a:pPr marL="1314450" lvl="2" indent="-514350">
              <a:buFont typeface="Arabic Typesetting" pitchFamily="66" charset="-78"/>
              <a:buChar char="–"/>
            </a:pPr>
            <a:r>
              <a:rPr lang="en-IE" sz="17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Sector with largest potential to save energy</a:t>
            </a:r>
          </a:p>
          <a:p>
            <a:pPr marL="914400" lvl="1" indent="-514350">
              <a:buFont typeface="Arabic Typesetting" pitchFamily="66" charset="-78"/>
              <a:buChar char="–"/>
            </a:pPr>
            <a:r>
              <a:rPr lang="en-IE" sz="21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Retrofit is one of cheapest ways to save energy</a:t>
            </a:r>
          </a:p>
          <a:p>
            <a:pPr marL="914400" lvl="1" indent="-514350">
              <a:buFont typeface="Arabic Typesetting" pitchFamily="66" charset="-78"/>
              <a:buChar char="–"/>
            </a:pPr>
            <a:r>
              <a:rPr lang="en-IE" sz="21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Ireland has one of the least efficient housing stocks</a:t>
            </a:r>
            <a:endParaRPr lang="en-IE" sz="2100" dirty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71472" y="3929066"/>
            <a:ext cx="4000528" cy="21859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en-IE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Energy Policy</a:t>
            </a:r>
          </a:p>
          <a:p>
            <a:pPr marL="971550" lvl="1" indent="-514350">
              <a:spcBef>
                <a:spcPct val="20000"/>
              </a:spcBef>
              <a:buFont typeface="Arabic Typesetting" pitchFamily="66" charset="-78"/>
              <a:buChar char="–"/>
            </a:pPr>
            <a:r>
              <a:rPr kumimoji="0" lang="en-IE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Kyoto, </a:t>
            </a:r>
            <a:r>
              <a:rPr kumimoji="0" lang="en-IE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Cancun,Copenhagen</a:t>
            </a:r>
            <a:endParaRPr kumimoji="0" lang="en-IE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pPr marL="971550" lvl="1" indent="-514350">
              <a:spcBef>
                <a:spcPct val="20000"/>
              </a:spcBef>
              <a:buFont typeface="Arabic Typesetting" pitchFamily="66" charset="-78"/>
              <a:buChar char="–"/>
            </a:pPr>
            <a:r>
              <a:rPr lang="en-IE" sz="2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Europe 20 20 20</a:t>
            </a:r>
          </a:p>
          <a:p>
            <a:pPr marL="1428750" lvl="2" indent="-514350">
              <a:spcBef>
                <a:spcPct val="20000"/>
              </a:spcBef>
              <a:buFont typeface="Arabic Typesetting" pitchFamily="66" charset="-78"/>
              <a:buChar char="–"/>
            </a:pPr>
            <a:r>
              <a:rPr lang="en-IE" sz="2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Efficiency</a:t>
            </a:r>
          </a:p>
          <a:p>
            <a:pPr marL="1428750" lvl="2" indent="-514350">
              <a:spcBef>
                <a:spcPct val="20000"/>
              </a:spcBef>
              <a:buFont typeface="Arabic Typesetting" pitchFamily="66" charset="-78"/>
              <a:buChar char="–"/>
            </a:pPr>
            <a:r>
              <a:rPr lang="en-IE" sz="2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Buildings</a:t>
            </a:r>
          </a:p>
          <a:p>
            <a:pPr marL="971550" lvl="1" indent="-514350">
              <a:spcBef>
                <a:spcPct val="20000"/>
              </a:spcBef>
              <a:buFont typeface="Arabic Typesetting" pitchFamily="66" charset="-78"/>
              <a:buChar char="–"/>
            </a:pPr>
            <a:r>
              <a:rPr kumimoji="0" lang="en-IE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Ireland:</a:t>
            </a:r>
            <a:r>
              <a:rPr lang="en-IE" sz="2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 NEEAP</a:t>
            </a:r>
            <a:endParaRPr kumimoji="0" lang="en-IE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643438" y="3929066"/>
            <a:ext cx="4038600" cy="21859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IE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Information Gap</a:t>
            </a:r>
          </a:p>
          <a:p>
            <a:pPr marL="971550" lvl="1" indent="-514350">
              <a:spcBef>
                <a:spcPct val="20000"/>
              </a:spcBef>
              <a:buFont typeface="Arabic Typesetting" pitchFamily="66" charset="-78"/>
              <a:buChar char="–"/>
            </a:pPr>
            <a:r>
              <a:rPr kumimoji="0" lang="en-I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No</a:t>
            </a:r>
            <a:r>
              <a:rPr kumimoji="0" lang="en-IE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 method for consumers to choose between performances of competing building retrofit measures.</a:t>
            </a:r>
          </a:p>
          <a:p>
            <a:pPr marL="971550" lvl="1" indent="-514350">
              <a:spcBef>
                <a:spcPct val="20000"/>
              </a:spcBef>
              <a:buFont typeface="Arabic Typesetting" pitchFamily="66" charset="-78"/>
              <a:buChar char="–"/>
            </a:pPr>
            <a:r>
              <a:rPr lang="en-IE" baseline="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Reliance</a:t>
            </a:r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 on general stats and info from companies selling products.</a:t>
            </a:r>
          </a:p>
          <a:p>
            <a:pPr marL="971550" lvl="1" indent="-514350">
              <a:spcBef>
                <a:spcPct val="20000"/>
              </a:spcBef>
              <a:buFont typeface="Arabic Typesetting" pitchFamily="66" charset="-78"/>
              <a:buChar char="–"/>
            </a:pPr>
            <a:r>
              <a:rPr kumimoji="0" lang="en-I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Lack</a:t>
            </a:r>
            <a:r>
              <a:rPr kumimoji="0" lang="en-IE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 of unbiased accurate dwelling specific advice</a:t>
            </a:r>
            <a:endParaRPr kumimoji="0" lang="en-IE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pPr marL="971550" lvl="1" indent="-514350">
              <a:spcBef>
                <a:spcPct val="20000"/>
              </a:spcBef>
              <a:buFont typeface="Arial" pitchFamily="34" charset="0"/>
              <a:buChar char="•"/>
            </a:pPr>
            <a:endParaRPr kumimoji="0" lang="en-I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250265" y="3893347"/>
            <a:ext cx="4500594" cy="15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14348" y="3786190"/>
            <a:ext cx="7500990" cy="15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Aim</a:t>
            </a:r>
            <a:endParaRPr lang="en-IE" dirty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abic Typesetting" pitchFamily="66" charset="-78"/>
              <a:buChar char="–"/>
            </a:pPr>
            <a:r>
              <a:rPr lang="en-IE" sz="28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To remove the barriers of uncertainty and lack of information from the consumer and to promote energy efficiency and renewable technology investment;</a:t>
            </a:r>
          </a:p>
          <a:p>
            <a:pPr lvl="1">
              <a:buFont typeface="Arial" pitchFamily="34" charset="0"/>
              <a:buChar char="▫"/>
            </a:pPr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by providing economic and environmental performance information for competing energy efficiency and micro-generation retrofit measures calibrated on a case by case basis for individual dwellings</a:t>
            </a:r>
          </a:p>
          <a:p>
            <a:pPr lvl="1"/>
            <a:endParaRPr lang="en-IE" dirty="0" smtClean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endParaRPr lang="en-IE" dirty="0" smtClean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Objectives</a:t>
            </a:r>
            <a:endParaRPr lang="en-IE" dirty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Arabic Typesetting" pitchFamily="66" charset="-78"/>
              <a:buChar char="–"/>
            </a:pPr>
            <a:r>
              <a:rPr lang="en-IE" sz="3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Review energy industry standards in energy demand and energy efficiency/micro-generation modelling.</a:t>
            </a:r>
          </a:p>
          <a:p>
            <a:pPr>
              <a:buFont typeface="Arabic Typesetting" pitchFamily="66" charset="-78"/>
              <a:buChar char="–"/>
            </a:pPr>
            <a:endParaRPr lang="en-IE" sz="3600" dirty="0" smtClean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pPr>
              <a:buFont typeface="Arabic Typesetting" pitchFamily="66" charset="-78"/>
              <a:buChar char="–"/>
            </a:pPr>
            <a:r>
              <a:rPr lang="en-IE" sz="3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Develop and validate/verify consumer orientated dynamic techno-economic models which can be used to estimate the financial and environmental performance of energy efficient and micro-generation technologies when applied to individual dwellings within the Irish housing stock.</a:t>
            </a:r>
          </a:p>
          <a:p>
            <a:pPr>
              <a:buFont typeface="Arabic Typesetting" pitchFamily="66" charset="-78"/>
              <a:buChar char="–"/>
            </a:pPr>
            <a:endParaRPr lang="en-IE" sz="3600" dirty="0" smtClean="0">
              <a:latin typeface="Arabic Typesetting" pitchFamily="66" charset="-78"/>
              <a:ea typeface="Tahoma" pitchFamily="34" charset="0"/>
              <a:cs typeface="Arabic Typesetting" pitchFamily="66" charset="-78"/>
            </a:endParaRPr>
          </a:p>
          <a:p>
            <a:pPr>
              <a:buFont typeface="Arabic Typesetting" pitchFamily="66" charset="-78"/>
              <a:buChar char="–"/>
            </a:pPr>
            <a:r>
              <a:rPr lang="en-IE" sz="3600" dirty="0" smtClean="0">
                <a:latin typeface="Arabic Typesetting" pitchFamily="66" charset="-78"/>
                <a:ea typeface="Tahoma" pitchFamily="34" charset="0"/>
                <a:cs typeface="Arabic Typesetting" pitchFamily="66" charset="-78"/>
              </a:rPr>
              <a:t>Optimise the model to output not only the most appropriate retrofit measures for the dwelling under study but to determine the optimised combination of retrofit measures suitable for the dwelling.</a:t>
            </a:r>
          </a:p>
          <a:p>
            <a:endParaRPr lang="en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Thesis Layout/Method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357298"/>
            <a:ext cx="7143800" cy="485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Best Practice Review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Electric Ireland ‘in-house’ dwelling energy assessment method (HALO Surveyor Payback Calculator)</a:t>
            </a:r>
          </a:p>
          <a:p>
            <a:pPr lvl="1"/>
            <a:r>
              <a:rPr lang="en-IE" dirty="0" smtClean="0"/>
              <a:t>Review result: HSPC not fit for purpose</a:t>
            </a:r>
          </a:p>
          <a:p>
            <a:pPr lvl="2"/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Use of aggregated data</a:t>
            </a:r>
          </a:p>
          <a:p>
            <a:pPr lvl="2"/>
            <a:r>
              <a:rPr lang="en-IE" dirty="0" smtClean="0"/>
              <a:t>No capture of thermal performance indicators of external envelope, or wall construction type</a:t>
            </a:r>
          </a:p>
          <a:p>
            <a:pPr lvl="2"/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Use of ‘typical house’ methodology in conjunctio</a:t>
            </a:r>
            <a:r>
              <a:rPr lang="en-IE" dirty="0" smtClean="0"/>
              <a:t>n with DEAP</a:t>
            </a:r>
          </a:p>
          <a:p>
            <a:pPr lvl="2"/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No consideration given to occupancy pattern/ actual fuel use</a:t>
            </a:r>
          </a:p>
          <a:p>
            <a:pPr lvl="2"/>
            <a:r>
              <a:rPr lang="en-IE" dirty="0" smtClean="0"/>
              <a:t>Averaging of results across a range of house types, sizes</a:t>
            </a:r>
          </a:p>
          <a:p>
            <a:pPr lvl="2"/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Assumptions regarding retrofit measures </a:t>
            </a:r>
          </a:p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DEAP</a:t>
            </a:r>
          </a:p>
          <a:p>
            <a:pPr lvl="1"/>
            <a:r>
              <a:rPr lang="en-IE" dirty="0" smtClean="0"/>
              <a:t>Review: should not be used to assess individual dwellings for energy retrofit</a:t>
            </a:r>
          </a:p>
          <a:p>
            <a:pPr lvl="2"/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Asset rating methodology</a:t>
            </a:r>
          </a:p>
          <a:p>
            <a:pPr lvl="2"/>
            <a:r>
              <a:rPr lang="en-IE" dirty="0" smtClean="0"/>
              <a:t>Assumed occupancy</a:t>
            </a:r>
          </a:p>
          <a:p>
            <a:pPr lvl="2"/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Standardised heating temperatures and schedules</a:t>
            </a:r>
          </a:p>
          <a:p>
            <a:pPr lvl="2"/>
            <a:r>
              <a:rPr lang="en-IE" dirty="0" smtClean="0"/>
              <a:t>Electricity use not considered</a:t>
            </a:r>
          </a:p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Literature</a:t>
            </a:r>
          </a:p>
          <a:p>
            <a:pPr lvl="1"/>
            <a:endParaRPr lang="en-IE" dirty="0" smtClean="0">
              <a:latin typeface="Arabic Typesetting" pitchFamily="66" charset="-78"/>
              <a:cs typeface="Arabic Typesetting" pitchFamily="66" charset="-78"/>
            </a:endParaRPr>
          </a:p>
          <a:p>
            <a:pPr lvl="1"/>
            <a:endParaRPr lang="en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Prototype: Energy Wizard</a:t>
            </a:r>
            <a:endParaRPr lang="en-IE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An online resource for Irish Energy consumers</a:t>
            </a:r>
          </a:p>
          <a:p>
            <a:pPr lvl="1">
              <a:buFont typeface="Arial" pitchFamily="34" charset="0"/>
              <a:buChar char="▫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Predicts performance of retrofit measures</a:t>
            </a:r>
          </a:p>
          <a:p>
            <a:pPr lvl="1">
              <a:buFont typeface="Arial" pitchFamily="34" charset="0"/>
              <a:buChar char="▫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Asset rating based calculation technique</a:t>
            </a:r>
          </a:p>
          <a:p>
            <a:pPr lvl="1">
              <a:buFont typeface="Arial" pitchFamily="34" charset="0"/>
              <a:buChar char="▫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Calibrated to actual demand</a:t>
            </a:r>
          </a:p>
          <a:p>
            <a:pPr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Dual purpose</a:t>
            </a:r>
          </a:p>
          <a:p>
            <a:pPr lvl="1">
              <a:buFont typeface="Arial" pitchFamily="34" charset="0"/>
              <a:buChar char="▫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Address the disparity between the project timelines of industry and academic endeavours</a:t>
            </a:r>
          </a:p>
          <a:p>
            <a:pPr lvl="1">
              <a:buFont typeface="Arial" pitchFamily="34" charset="0"/>
              <a:buChar char="▫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Serve as a prototype for end product</a:t>
            </a:r>
          </a:p>
          <a:p>
            <a:pPr lvl="2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Question type</a:t>
            </a:r>
          </a:p>
          <a:p>
            <a:pPr lvl="2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Interface</a:t>
            </a:r>
          </a:p>
          <a:p>
            <a:pPr lvl="2">
              <a:buFont typeface="Arabic Typesetting" pitchFamily="66" charset="-78"/>
              <a:buChar char="–"/>
            </a:pPr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 Technical nature of questions/jargon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5594" b="20979"/>
          <a:stretch>
            <a:fillRect/>
          </a:stretch>
        </p:blipFill>
        <p:spPr bwMode="auto">
          <a:xfrm>
            <a:off x="4643438" y="1857364"/>
            <a:ext cx="190391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t="8221" b="1519"/>
          <a:stretch>
            <a:fillRect/>
          </a:stretch>
        </p:blipFill>
        <p:spPr bwMode="auto">
          <a:xfrm>
            <a:off x="6715140" y="3857628"/>
            <a:ext cx="178595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t="4836" b="17784"/>
          <a:stretch>
            <a:fillRect/>
          </a:stretch>
        </p:blipFill>
        <p:spPr bwMode="auto">
          <a:xfrm>
            <a:off x="6715140" y="1857364"/>
            <a:ext cx="180666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 t="7295" b="5318"/>
          <a:stretch>
            <a:fillRect/>
          </a:stretch>
        </p:blipFill>
        <p:spPr bwMode="auto">
          <a:xfrm>
            <a:off x="4643438" y="3857628"/>
            <a:ext cx="192882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Arabic Typesetting" pitchFamily="66" charset="-78"/>
                <a:cs typeface="Arabic Typesetting" pitchFamily="66" charset="-78"/>
              </a:rPr>
              <a:t>Energy Wizard: Method</a:t>
            </a:r>
            <a:endParaRPr lang="en-IE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sz="half" idx="2"/>
          </p:nvPr>
        </p:nvGraphicFramePr>
        <p:xfrm>
          <a:off x="428596" y="2857496"/>
          <a:ext cx="4067204" cy="1685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428596" y="4500570"/>
          <a:ext cx="4071966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500174"/>
            <a:ext cx="3714776" cy="45674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5607" name="AutoShape 7" descr="data:image/jpeg;base64,/9j/4AAQSkZJRgABAQAAAQABAAD/2wCEAAkGBhQSEBUUEBAVFRQUFBQWFBYUFRQVFRQUFRUWFRQQFRQXHCkeFxojGRUUHzIgIygpLCwsFR4xNTAqNSYrLCkBCQoKDgwOGg8PGi0lHyUuNSktLCowKTUvMC8uLC4sLCwtLDQsLy0sLCwsLCwsLCwsLDUsLCwqLSwsLCwqLCwsLP/AABEIAMcA/gMBIgACEQEDEQH/xAAcAAEAAQUBAQAAAAAAAAAAAAAABgEDBAUHAgj/xABFEAABAwEFBAYHBQUHBQEAAAABAAIDEQQFEiExBkFRcQcTImGBkSMyQlKhscEUYnKS0TNDorLCFSREgtLh8DRTVGOjFv/EABsBAQACAwEBAAAAAAAAAAAAAAAEBQIDBgEH/8QANBEAAQMCAwUHBAEEAwAAAAAAAQACAwQREiExBRNBUdEyYXGBkbHwFKHB4TMGNELxIiMk/9oADAMBAAIRAxEAPwDuKIiIiIhRFiW29oof2srGficATyGpWsdtzYwf2/kyQjzwrknS2wtvR596OI/w4f6Vq7HsxJJYnWkSEYcVGUNXNbTE6tfxbvZUF80mItYBl85qskqZsZbGBlzv1C7gNt7H/wCQPFrx/Srrdr7IdLSzzI+YXzeLS/33fmP6qTXVeHWsz9duTu/g7xUZ9bK0XsPuoE206iJuLC0+vVd3sV6xTV6mVr6UrhINK6V4aFZa4vcd8Os07ZG5gZPb7zDq36jvC7DYrY2WNskbqtcAQe4qZS1ImGeoVhs+vFW03ycNQr6IilqyREREREREREREREREREREREREREREREREREREREREREREREREXEummGlvjd71nZ/DJIPlRSG67skjhs0bQ3q2xHrgTmXPaDkKZ5ucrfS5ck0k9mlhs75mta4PDGudo4OAOEEitSoNtFeFrfP1ssM0OTQG4ZWtFOY31KgOdu3uNlVvdupHuseHXVam+7tMFokiOjXHD+E5t+BCsWO1mN4cN2o4jeCtjtHfYtT2PMWB7WhrjWuKmh0y3+a0paXHCwFxO5oJPkFEcA4kDRQHta9xA0K3c+1bR6sZP4iB8l2Towss7bEH2js9acccefYYRkSTnV3rU5byVzfYDoymntDJLZA+OzsOIiQYXSkerHgOeGuZJGgpvXdxkpdLTNYcVlNoaFkJxgWKqiIp6tkRERERERERFDNuNsnWdzYrO4dZk55IDg1u5lDvOvcOa1SytibictU0zYW4nKZouPydMdpiJbJZ43jKjwHN3Z5VofNbGx9KM5zMUbgQCAA5rhUaVxGvkoxrogATfPuUU18QsTfPuXT0UYu7pAsr2t6yXq30GJrg6jXbwH0oea3llveGT9nPG/8AC9pPkCpLJo39khSmTRv7LgstFSqrVbVtREREREREREREREREREREREREUR6Qb6ms7IupdhxueHZZmgBAB3b1CXSWh4DnWbFXOvbJI4+sph0pR1s0TuE1PNj/ANFqrM2R0EJjmbH2c8TQQ7dT4KsmjEkpDr6X9lVzxCSUh19L6+CjLrxANHQCo1GJ4+BV+zX3Gw1bZ6HiH5/JetrGUnGXsCppQONTmPgtKq+WFrXFqr5YGtcWqWWXa4FwHpGVNK48hzzW+beEo/ev/MVzVSnZ29Mberee00Zfeb+oUaRrmC7CVFka5guwn1XQLivPrBhee23f7w481t1zx98Mgc1xkDXAjCNXEnLCGjM10p3qf2d5LQSCCQCQdQSMwrrZ9Q6VlnajjzV5s6odLHhfqOPNXERFZKyREXmSQAEk0ABJJ0AGpJRFrNpb8bZIHSOzdoxvvPOg5bz3BcVtVpdI9z3uq5xJcTvJ1W22w2kNrnJBPVMq2Id29573fKijz5FzdbUb59hoPl1zNbUb59hoPl1JbmAMOefad8gusXZZ2thjo0DsM0AHsjguS3CfQf5nfRdgsQ9Ez8DPkFeUwtC3wV7Sj/pZ4LhNrNZHni9/8xVmi9yntHmfmvC5QnNcodVmWa+J4/2c8jfwvcB5VottZtv7Yz98Hj77Gn4gA/FR1Fm2aRnZcVsbNIzsuIU5svSpIP2lnY78DnN+BqtvZelGzn9pHKw8mvHwNfguXopTdoTt438VJbXzt/yv4rtFi2zskpDWWhuIkABwcwknQDEBUrdBfP4dTMmmYA3Z7qd67Dsbf/2qzjEfSx0bJ3n2X+I+IKs6OuMzsLxY8FZ0dcZnYH68FIERFZq0REREREREREREUU6So62En3ZIz8S36qF2a3WaSCOOdzqsroHZV7wupXxaerhe/CHUA7J0NSBn5qEWq3QSGslnb4COn8oVBtOsbTSCwJJGlha1+8qJLCXPxAjS1iFG9oLwjkwNhqWsBGI1qa0yqczotOpo6xWN37ojw/0lW3XDYzo9zfzj9VUO2uxxu5rh5KM+kkcb3Ch6sz2gt9U0PEZEeKmf/wCSs59W005ub9QtjdWxlljcHEiZ3/sLXNr+AZHxqvDtambmb+i8ZQyuPBYPRjsnjd9smbkD6AH2naGY9w0HfU7guoLVx21wFBSg0yy+CusvA1zA8FZU/wDUFAAG3I8R/tW0dMY22Cz0VAVVdIDdeIoB0k7TUH2WI5uAMxG5uoj8dT3U4qT7UbQNslnMhzeezG0+086eA1PJcUtE7nvc95LnOJc4nUk5kqs2hU4G7tup18FVbRqcDd23U6+H7VtxViRXirMoVG1UQUm2e/6cc3/NdhhyjHcwfALj2zo/u7eb/wCYrp+0F8tstlL3ZktDWN955GQ5bz3ArqInBkIJ5LqYnBkDXHgPwuK1REXJrk0REREVQFRSbYfZ37RPiePRRULuDnatj+p7h3rOON0jgxvFZxxukcGN1Kwr92FkN3tmz6yvWBvBtOyD3kZ92XesXYTaoxSNkOnqTt4t96nH2hyIXarRAHtLSMiFwnbC5TYLbjA9DKTXgCd/181ez0u7jaY9W/Puryopd3G10WrV32KQOALTUEAgjQg5ghe1B+jfaHHGbO93aYKxn3o/d/y18iOCnCnQSiVgeFYQTCZgeEREW5bkRERERERFgX6ytmlH3HHyz+ihNlAZH1mEEnIV3Zqe3iysUg4seP4SoBYpmlhjeaAmrXbgd4PkFz20niKqjeTbIi/I2Nj5ErE6rza5GOAc3J3tCh+fxWGs21WdjG0Dg51dQRp4LCXOVmLGMbg42zIz9TxKxOqqqIihrxZt13gYn19k5OHdx5hS1rqioOR0UGWSzaV0LMDWhx9mtezXdQa8lFnpjKQWaqRDLhyOinthtHsnw/RZcsoa0ucQGgEknIADMkrTbOXbI1vW2hxMrxpoI2n2ANAeJ8NyjPSRtL/hYjwMxHm2L5E+C+gUG9o6JoqDcjT8D5w8FoqqhsbS/wCXUW2s2hNrtBcKiNtWxDg33j3nXyG5aWi9USiqHvL3FztSuRe8vcXO1K8UVCxXKIsLrFba5rcxkYY51CCdRlma6q/tftCbVP2T6KPsxjjxk5mnkB3rRIpUlW98YjOgUmSqe+MRHQIiIoqioiKoC8RX7DY3SyNZGKueQ1o7zv5b/BdnuS6G2aBsTN2bj7zj6zz4/ABRno72ewM+0SDtPFIwdzN7+bvkO9TVdDs6mwN3jtT7LoNnU2Bu8dqfb9oo5tts2212ZzSM6ZHeDuIUjVCFaHNWhF8l8+7OXlJZpsByls7qivtNGre8UNOTl3y6bybaIWSxnJwrTeDoWnvBqFynpU2YMTxa4Bm316b29/x8CVn9Ge1Aa8RE+jmzZX2ZdMPjpzA4qrZ/5psJ7LvdVTD9LPhPZd7rqaKgKqrRWyIiIiIqErw6REXpyg1pvSGQ9uDD+DAP0qpmZlB7J2XSilaE5ci5UG2YjM6KLEQHEjLyspMFrOcReyphsx3vbzB+hKp/Z8R9WceOXzC8zBskZe1uFwNCB4GqwVyM9Nu7OY8lp0PnY5ftS2xMfq3NbH+wyfVka7kR+qtvuSUezVYVF7ZO4aOcORIUez+f2XhpIzw91dN0zHJsefeQBzJW1uPZtsTxJN6SQGrR7LTx+8ea1rL1lH7w+ND81eZf8o1LTzb+iCSpjIdGQCPnEFYfRtCl1rvB3Vu6po6yhwYj2cW4mgrRcjv25poHYp6OMhJxglwLtTU0Ge9dHuu8etbnQOGo+RC9XtdjZ4nRv36He1w0cFtdtqpdIG1BuB3ffJV1ds4Tty7Q05LkSK/brE6KR0cgo5poeB4OHcRQ+KsK7BBFwuMLS02OqIiL1eIiIiIiIiIt7sls+bVOGkejZR0p7tzOZOXmtNBCXODWglziA0DUkmgAXZNmbjFlgDMi89qRw3vIz8BoOSm0VPvpLnQa9FNoqbfSZ6DXoto1oAAAoAKADQAaAL0iLp11CIiIixL0sDZonMcKggrg1qu91gtjoHVDHnFEeB3AHyH5V9CKD9JuyX2qzl7B6Rnaad9Ru8f0UephEzC1RqqATMIUg2Qv8Wqzhzj6RlGyD71Mn8iM/Pgt6uH7BbTugmBkBbpHOwgh1Nz8JzqDn+YLt7TULCkmMjMLu0Mj1WujmMjMLu0Mj1VURUJUtTV5cViyuV+RyxJiiK0+VRXrGtmlDjQEu48e7mpDKVHbzt/pCxzMQBFKHPQHh3qk2ySyNkje0HZePwKZSML3FvdmqSYGMcGvxYv+cFr1eMse9r2+RTDGdJKcwQuSqKh8lmvbhtwAsrRlPhzBurKLIFjr6r2nkQvLrG8eyomIc17gKsovRjI3FeSsliWkaq9ZLUY3hzd2o4jeFvp9oIxQM7b3DJo3fjPs0UZIccmCrj8O88Asu67sfG5xeQcQFKVrvrWvgtsFJBPKN+4NHutEoNrtFyvV42cTZytDjypTuB1Cj9s2aIziNfuuyPgdCpaWK06Jd2yGkmYGx2IGX/EjL0/KoaikbJ/I3PnoVz+aBzDR7SD3hW1O7RZA4Uc0EcCFpbZs0NYnU7nZjwOoUCbZr25x5+6pZtmvbnHmPuo8ivWmxvjNHtI79x5HQqyqxzS02IVYWlpsQiqAqLa7OXI61TtjGQ1e73WDU8zoO8o1peQ1upRrS5wa3UqU9HWztT9pkGQq2EHjo6T6DxU/XizwNYxrWCjWgAAbgMgF7XWU8IhYGBdXTwCGMMHn4qqLy51BUmg4nIeaqt6kKqLU3xfRhcGtYCSK1JyGZGg5LQ2i/Zn/ALzCODez8dfiiKZF4rSoqd1c+dFVza5FQbYsYrbK45kMdmczm9o18FOmoiq6zNLg4saXDIOIFQOAOquIiIi8uXpeHlEVl7ljSlXZSsV7kRY0yjVuytQP4flT6KSSlR2+oyJBJTsgCp3VBOSqdrtJguBoQVPoCN7Y8RZX7UX0d6jhnxqFoVsX2iB5JOJpO8f7VWvOq53aMzZnYmuuLni7j3HTyyVpRxmMEOFjlwH41VF6bK4aOI5EheUVUp6yG3hIParzAPzVwXkd7Gnwp8lhoscDeSxwhbOK92j93TkVkR3pGd5HMfULSItZgYVgYmqVhlFZlYsW57dibgccwMu8cOYWbI8Zjfv7ua3bKkngq2iIXJyI5j5n3KtqWDCQ9Y5arbolfolF9NVIsGSzgihFQdQcwtPbNm2uzj7B4at8tQpIWKnVLVJCyUWeLrVLDHKLPF1C4dmp3PDGx1J0NRhPiV0zZLZ37JDR1DK/OQjMfdYDwHzJWHdbPTM5/QqUKPBRRwuxN171Hgoo4XYxr3rFvK39U3FhLqmmW7vPctWL7kfHI4UbhAw0zNS4DU9xK29sjxAADesIXRXGCMIc1mYpqHVPyCmqaoVfszpHRh7i6rt5J1LRoulUUOvm64GSQtMjzMXx4AB2SDIAScstDv3KYlEUW2lPpuTG/U/VaU6rbX+707u7CP4QtO85HkURbDo/ZV87u5g83OP0U2Zqoj0eR+ildxe0eTa/1KXM1RFcREREVt6uLw8IiwZisKR6zbQFrLQ5EXiWRRHa+1Oa6PCcqOy1FQRn5FSOaVRXaw16s97h/L+ig7QF6d3l7qx2WQKpt+/2KtNu60YQ7qWuBAILSAaHxWJ/aFDQhzSMjnXMajNbqWaPqYC+aSMmOgLNMqVrkovKauJrXM58c9VzlTTRMAw93HmL6WyXTUsskpdj0BI0PAka3IK2bLeD7Y8QQr7LRXSh5OC0SKAYGqUYmngt/wBdxBHgvQlB3haJk7ho4jxV1tvdvoeYH0WBgWBgat0i1DLw4s/KSFkR3i3eXDmAVrMLgtZgPArObNRwo4tNfWGZb3jvW6s9tiAoH/mrUneSTqe9R1lpYdHDxy+avNFdFMpKx1ISWtGfE3uos9AycDE4jwUma8HQg8iCq0Ufs02BwI8RxG8LfxyBwBGhXU0Fe2racrEcPyueraI0xGdweKqiqislAWXdX7ZnM/IqSqN3OPTN8fkVJERFjWfOWWprTqx8CfqtNtVtI6zFrWNaS8E1dWjaEDQa+aiFq2pfNH1fadI5+Jxj9sAEBmFo5eSr5q+KJxZq4cPwq+baEUTizVw4fhb++3tfelnDSDh6utDWhD3OIPfkFMVzW6dlbY5zXtaIKGoc89sd4YM604gLpQW6mmfK272Fq3U0z5W3cwt8VHL6uxxe5zc6nTTco5bWlrXVFOydeS6Q+IEZhR/aS5nGF/VNxEjJo11GngpSlK1sFHSyk+9I8+QaPopMxRW473hstjYJ5Ax1XksNceb3ewM1n7PbUstckjYmODYw04nUFS4kUwjTRajMwOwXz5LUZow4MvnyW+REW1bUVCFVERYs8a1VqiW9c1Ydps9URRe1NUW2mka2PE91MJy34iR6o/5uU2t1lUA6QoP7rXhIw/zD6rTO0OjcCptB/cx58VpH7Qh7WtfUBlcOWle8KsdqYdHjz+hXix7NWdlkjmtdpfG6avVhgrQDKpFKncd2oWovu7n2aQNLw9jmh8bwMnsOhHDkqGSiOt/nBdzFLTPcWMuMzwyJGtjlfPVb9FFI7eRpUfhJCy477cPa/MAfiFFdSuGik7i/ZcPZSBFqor84gHkafArJZerDriHMV+S0mF44LEwSDh6LMRWo7Wx2jwfH6FXVrII1WkgjVFeslpLHVGm8cQrKLEi4sV5a6kYcCKjQ6LMuO8o3OfG2Vpe05srmOJ7/AA4KPXZbInNkjltQhyow0JIcd4NKAfruUQvK6n2Z+JsrXtrVksLw4V76GrHdxU7Z1K6F++PkOq5bbtRNEwMbGSNSSDbyP58l2lFzzZ/pGc2jLWMQ3SNHaH4m7+Yz5qe2W1slYHxvDmnQtNRy59y6eOVr9FzkczZNFtLlHphyd8lIlH7jHpf8rvot+tq3LRW/Y2Ce0OnmxuLgwYMVGDAKDTPfxW1sd3RwikUbWD7rQK8zqVdlmawYnuDQNS4gDzKjl59INmiyYTK77mTfzn6VUd7oYSXOsCfXqoz3QQkudYE+vVSZY9tvCOFuKWRrB94gV5DU+C5teXSDaZMo6RN+5m785+lFprJZH2h+J5lLc8coa6QtHGpNK8yoTtohzsELblQnbSDnYIW3Pf8AOi6HPt6HnBYrPJaHcQC1g7zlXzorTrst9oFbTaG2eM6si9anAuB/qPJZ2z2IMLIp43xNAwkNDXt4h7PLNbHsV3yO8x+ilbhz/wCRxPcMh1+6l/Tuf/K4nuGQ6n1URvHo+jcP7rK/HvMmbHcSXAVB81INkdl/sbX1kxukw1oKAYa0AzqdTqtq2J7t4YOAzP8Asr8FnDdK56kmpKyZSRMfjaM16ykhY/G0WKuoiKSpSIiIiLy5q9IiLCtVjqFAOke7KWGV1PVwH/6NH1XSyFYtFiY9pa9rXNcKFrgCCOBByKxcMQIW2GTdSNfyIPouC3XI21QwR4oxNZnnCyY0jmjcQcFeNRpvCbfXbHEICxkbHuD+sbE4uaCMNKA6DXcF1S8Oi2wS5/Z+rPGJzmfw+r8FGLx6DmmpgtbhwErA7+JtPkoboX4bWuuki2jTGUPxFouTYjLPXMHS5vmNeS5Eimt4dEVvjrgYyUD/ALbxX8r8JUYt9xWiD9vZ5Y+97HAedKKI5jm6hX8VVDL2Hg+awV6a8jQleaIsFJBtorotJ58wr0dvI0qPwkj4LEReFoKz3ruJ9Vto76cPa/M0fMLIN8FwoMIPEH6LQotRgYeCBzL3LQtoqUWubIRoSsuzTVFDqPihYQrGKobIcNrLY3ds4bVibC4dc0FwjdkJGjXC7c4a0Oo35LGsd4WixSkNxRvB7bHA0Pc5p15rLucS9fH9nr1uNvV096uXhx7qrt1/bGwWyMNtEYLgMnsycw78DuFdxqFMp2bxuWRC+Z/1PseOnqBLCbY87cjxPcD73UO2T6SYXVMzHNkaz1WjEHZjNpOnisi8+kqV1RBG2Me87tu/0jyK00PRPaYbQRGWSRuHZkJwUz0e3WvKql919GMbaG0SmQ+6zsN8T6x+Cxk+se7A3Ic/30XGP+se7A3Ic/30UDntc1peMbpJXnQZuPg0aeC3t19HlploZKQt+9m/8g+pC6XYLrihbhhjawfdFK8zqfFZa9j2Y295TcrOPZbb3ldc/PNRi6uj+zRUL2mV3GT1a9zBl51UiFnAFGgADQAUA5AK6is44mRizBZWccTIxZgstc244hJjDAHUINMga8QFnsjAFAKcl6RbFsRERERERERERERERERERERKIiIqFq8mNe0RFo7x2Ksc9etskRJ3hoY78zKFRe8ehayPr1UksR4VEjfJwr8V0RFg6NrtQpUVZPF2Hkef4XFLw6ErS3OGeKQcHYo3fUfFRi8dgbdD69kkIG9g6wc6sqvpGiYVpdTMOisotuVDe1Y/O7ovlB8ZaaOBB4EUPkV5X1NbbpimFJoY5Bwexr/5gozePRRYJdITGeMT3N/hNW/BaHUh4FWUW34j/Iwjwz6L5/VyAEuAaCXEgAAVJJyAAGtV1W8eg0f4e1nuErK/xMP0W+2C6NGWI9bOWyWjPCRUsiH3Kipcfe8BvrgKZ5NipUm2adrMbDc8BmqdHewhswE9ob6dzey3XqmnUfjO/hpxU8oqAKqsI42xtwtXI1dVLVymWU3J+WCphVURZqKiIiIiIiIiIiIiIiIiIiIiIiIiIiIiIiIiIiIiIiIiIiIiIiIiIiIlERERERERERERERERERERERERERERERER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25609" name="AutoShape 9" descr="data:image/jpeg;base64,/9j/4AAQSkZJRgABAQAAAQABAAD/2wCEAAkGBhQSEBUUEBAVFRQUFBQWFBYUFRQVFRQUFRUWFRQQFRQXHCkeFxojGRUUHzIgIygpLCwsFR4xNTAqNSYrLCkBCQoKDgwOGg8PGi0lHyUuNSktLCowKTUvMC8uLC4sLCwtLDQsLy0sLCwsLCwsLCwsLDUsLCwqLSwsLCwqLCwsLP/AABEIAMcA/gMBIgACEQEDEQH/xAAcAAEAAQUBAQAAAAAAAAAAAAAABgEDBAUHAgj/xABFEAABAwEFBAYHBQUHBQEAAAABAAIDEQQFEiExBkFRcQcTImGBkSMyQlKhscEUYnKS0TNDorLCFSREgtLh8DRTVGOjFv/EABsBAQACAwEBAAAAAAAAAAAAAAAEBQIDBgEH/8QANBEAAQMCAwUHBAEEAwAAAAAAAQACAwQREiExBRNBUdEyYXGBkbHwFKHB4TMGNELxIiMk/9oADAMBAAIRAxEAPwDuKIiIiIhRFiW29oof2srGficATyGpWsdtzYwf2/kyQjzwrknS2wtvR596OI/w4f6Vq7HsxJJYnWkSEYcVGUNXNbTE6tfxbvZUF80mItYBl85qskqZsZbGBlzv1C7gNt7H/wCQPFrx/Srrdr7IdLSzzI+YXzeLS/33fmP6qTXVeHWsz9duTu/g7xUZ9bK0XsPuoE206iJuLC0+vVd3sV6xTV6mVr6UrhINK6V4aFZa4vcd8Os07ZG5gZPb7zDq36jvC7DYrY2WNskbqtcAQe4qZS1ImGeoVhs+vFW03ycNQr6IilqyREREREREREREREREREREREREREREREREREREREREREREREREXEummGlvjd71nZ/DJIPlRSG67skjhs0bQ3q2xHrgTmXPaDkKZ5ucrfS5ck0k9mlhs75mta4PDGudo4OAOEEitSoNtFeFrfP1ssM0OTQG4ZWtFOY31KgOdu3uNlVvdupHuseHXVam+7tMFokiOjXHD+E5t+BCsWO1mN4cN2o4jeCtjtHfYtT2PMWB7WhrjWuKmh0y3+a0paXHCwFxO5oJPkFEcA4kDRQHta9xA0K3c+1bR6sZP4iB8l2Towss7bEH2js9acccefYYRkSTnV3rU5byVzfYDoymntDJLZA+OzsOIiQYXSkerHgOeGuZJGgpvXdxkpdLTNYcVlNoaFkJxgWKqiIp6tkRERERERERFDNuNsnWdzYrO4dZk55IDg1u5lDvOvcOa1SytibictU0zYW4nKZouPydMdpiJbJZ43jKjwHN3Z5VofNbGx9KM5zMUbgQCAA5rhUaVxGvkoxrogATfPuUU18QsTfPuXT0UYu7pAsr2t6yXq30GJrg6jXbwH0oea3llveGT9nPG/8AC9pPkCpLJo39khSmTRv7LgstFSqrVbVtREREREREREREREREREREREREUR6Qb6ms7IupdhxueHZZmgBAB3b1CXSWh4DnWbFXOvbJI4+sph0pR1s0TuE1PNj/ANFqrM2R0EJjmbH2c8TQQ7dT4KsmjEkpDr6X9lVzxCSUh19L6+CjLrxANHQCo1GJ4+BV+zX3Gw1bZ6HiH5/JetrGUnGXsCppQONTmPgtKq+WFrXFqr5YGtcWqWWXa4FwHpGVNK48hzzW+beEo/ev/MVzVSnZ29Mberee00Zfeb+oUaRrmC7CVFka5guwn1XQLivPrBhee23f7w481t1zx98Mgc1xkDXAjCNXEnLCGjM10p3qf2d5LQSCCQCQdQSMwrrZ9Q6VlnajjzV5s6odLHhfqOPNXERFZKyREXmSQAEk0ABJJ0AGpJRFrNpb8bZIHSOzdoxvvPOg5bz3BcVtVpdI9z3uq5xJcTvJ1W22w2kNrnJBPVMq2Id29573fKijz5FzdbUb59hoPl1zNbUb59hoPl1JbmAMOefad8gusXZZ2thjo0DsM0AHsjguS3CfQf5nfRdgsQ9Ez8DPkFeUwtC3wV7Sj/pZ4LhNrNZHni9/8xVmi9yntHmfmvC5QnNcodVmWa+J4/2c8jfwvcB5VottZtv7Yz98Hj77Gn4gA/FR1Fm2aRnZcVsbNIzsuIU5svSpIP2lnY78DnN+BqtvZelGzn9pHKw8mvHwNfguXopTdoTt438VJbXzt/yv4rtFi2zskpDWWhuIkABwcwknQDEBUrdBfP4dTMmmYA3Z7qd67Dsbf/2qzjEfSx0bJ3n2X+I+IKs6OuMzsLxY8FZ0dcZnYH68FIERFZq0REREREREREREUU6So62En3ZIz8S36qF2a3WaSCOOdzqsroHZV7wupXxaerhe/CHUA7J0NSBn5qEWq3QSGslnb4COn8oVBtOsbTSCwJJGlha1+8qJLCXPxAjS1iFG9oLwjkwNhqWsBGI1qa0yqczotOpo6xWN37ojw/0lW3XDYzo9zfzj9VUO2uxxu5rh5KM+kkcb3Ch6sz2gt9U0PEZEeKmf/wCSs59W005ub9QtjdWxlljcHEiZ3/sLXNr+AZHxqvDtambmb+i8ZQyuPBYPRjsnjd9smbkD6AH2naGY9w0HfU7guoLVx21wFBSg0yy+CusvA1zA8FZU/wDUFAAG3I8R/tW0dMY22Cz0VAVVdIDdeIoB0k7TUH2WI5uAMxG5uoj8dT3U4qT7UbQNslnMhzeezG0+086eA1PJcUtE7nvc95LnOJc4nUk5kqs2hU4G7tup18FVbRqcDd23U6+H7VtxViRXirMoVG1UQUm2e/6cc3/NdhhyjHcwfALj2zo/u7eb/wCYrp+0F8tstlL3ZktDWN955GQ5bz3ArqInBkIJ5LqYnBkDXHgPwuK1REXJrk0REREVQFRSbYfZ37RPiePRRULuDnatj+p7h3rOON0jgxvFZxxukcGN1Kwr92FkN3tmz6yvWBvBtOyD3kZ92XesXYTaoxSNkOnqTt4t96nH2hyIXarRAHtLSMiFwnbC5TYLbjA9DKTXgCd/181ez0u7jaY9W/Puryopd3G10WrV32KQOALTUEAgjQg5ghe1B+jfaHHGbO93aYKxn3o/d/y18iOCnCnQSiVgeFYQTCZgeEREW5bkRERERERFgX6ytmlH3HHyz+ihNlAZH1mEEnIV3Zqe3iysUg4seP4SoBYpmlhjeaAmrXbgd4PkFz20niKqjeTbIi/I2Nj5ErE6rza5GOAc3J3tCh+fxWGs21WdjG0Dg51dQRp4LCXOVmLGMbg42zIz9TxKxOqqqIihrxZt13gYn19k5OHdx5hS1rqioOR0UGWSzaV0LMDWhx9mtezXdQa8lFnpjKQWaqRDLhyOinthtHsnw/RZcsoa0ucQGgEknIADMkrTbOXbI1vW2hxMrxpoI2n2ANAeJ8NyjPSRtL/hYjwMxHm2L5E+C+gUG9o6JoqDcjT8D5w8FoqqhsbS/wCXUW2s2hNrtBcKiNtWxDg33j3nXyG5aWi9USiqHvL3FztSuRe8vcXO1K8UVCxXKIsLrFba5rcxkYY51CCdRlma6q/tftCbVP2T6KPsxjjxk5mnkB3rRIpUlW98YjOgUmSqe+MRHQIiIoqioiKoC8RX7DY3SyNZGKueQ1o7zv5b/BdnuS6G2aBsTN2bj7zj6zz4/ABRno72ewM+0SDtPFIwdzN7+bvkO9TVdDs6mwN3jtT7LoNnU2Bu8dqfb9oo5tts2212ZzSM6ZHeDuIUjVCFaHNWhF8l8+7OXlJZpsByls7qivtNGre8UNOTl3y6bybaIWSxnJwrTeDoWnvBqFynpU2YMTxa4Bm316b29/x8CVn9Ge1Aa8RE+jmzZX2ZdMPjpzA4qrZ/5psJ7LvdVTD9LPhPZd7rqaKgKqrRWyIiIiIqErw6REXpyg1pvSGQ9uDD+DAP0qpmZlB7J2XSilaE5ci5UG2YjM6KLEQHEjLyspMFrOcReyphsx3vbzB+hKp/Z8R9WceOXzC8zBskZe1uFwNCB4GqwVyM9Nu7OY8lp0PnY5ftS2xMfq3NbH+wyfVka7kR+qtvuSUezVYVF7ZO4aOcORIUez+f2XhpIzw91dN0zHJsefeQBzJW1uPZtsTxJN6SQGrR7LTx+8ea1rL1lH7w+ND81eZf8o1LTzb+iCSpjIdGQCPnEFYfRtCl1rvB3Vu6po6yhwYj2cW4mgrRcjv25poHYp6OMhJxglwLtTU0Ge9dHuu8etbnQOGo+RC9XtdjZ4nRv36He1w0cFtdtqpdIG1BuB3ffJV1ds4Tty7Q05LkSK/brE6KR0cgo5poeB4OHcRQ+KsK7BBFwuMLS02OqIiL1eIiIiIiIiIt7sls+bVOGkejZR0p7tzOZOXmtNBCXODWglziA0DUkmgAXZNmbjFlgDMi89qRw3vIz8BoOSm0VPvpLnQa9FNoqbfSZ6DXoto1oAAAoAKADQAaAL0iLp11CIiIixL0sDZonMcKggrg1qu91gtjoHVDHnFEeB3AHyH5V9CKD9JuyX2qzl7B6Rnaad9Ru8f0UephEzC1RqqATMIUg2Qv8Wqzhzj6RlGyD71Mn8iM/Pgt6uH7BbTugmBkBbpHOwgh1Nz8JzqDn+YLt7TULCkmMjMLu0Mj1WujmMjMLu0Mj1VURUJUtTV5cViyuV+RyxJiiK0+VRXrGtmlDjQEu48e7mpDKVHbzt/pCxzMQBFKHPQHh3qk2ySyNkje0HZePwKZSML3FvdmqSYGMcGvxYv+cFr1eMse9r2+RTDGdJKcwQuSqKh8lmvbhtwAsrRlPhzBurKLIFjr6r2nkQvLrG8eyomIc17gKsovRjI3FeSsliWkaq9ZLUY3hzd2o4jeFvp9oIxQM7b3DJo3fjPs0UZIccmCrj8O88Asu67sfG5xeQcQFKVrvrWvgtsFJBPKN+4NHutEoNrtFyvV42cTZytDjypTuB1Cj9s2aIziNfuuyPgdCpaWK06Jd2yGkmYGx2IGX/EjL0/KoaikbJ/I3PnoVz+aBzDR7SD3hW1O7RZA4Uc0EcCFpbZs0NYnU7nZjwOoUCbZr25x5+6pZtmvbnHmPuo8ivWmxvjNHtI79x5HQqyqxzS02IVYWlpsQiqAqLa7OXI61TtjGQ1e73WDU8zoO8o1peQ1upRrS5wa3UqU9HWztT9pkGQq2EHjo6T6DxU/XizwNYxrWCjWgAAbgMgF7XWU8IhYGBdXTwCGMMHn4qqLy51BUmg4nIeaqt6kKqLU3xfRhcGtYCSK1JyGZGg5LQ2i/Zn/ALzCODez8dfiiKZF4rSoqd1c+dFVza5FQbYsYrbK45kMdmczm9o18FOmoiq6zNLg4saXDIOIFQOAOquIiIi8uXpeHlEVl7ljSlXZSsV7kRY0yjVuytQP4flT6KSSlR2+oyJBJTsgCp3VBOSqdrtJguBoQVPoCN7Y8RZX7UX0d6jhnxqFoVsX2iB5JOJpO8f7VWvOq53aMzZnYmuuLni7j3HTyyVpRxmMEOFjlwH41VF6bK4aOI5EheUVUp6yG3hIParzAPzVwXkd7Gnwp8lhoscDeSxwhbOK92j93TkVkR3pGd5HMfULSItZgYVgYmqVhlFZlYsW57dibgccwMu8cOYWbI8Zjfv7ua3bKkngq2iIXJyI5j5n3KtqWDCQ9Y5arbolfolF9NVIsGSzgihFQdQcwtPbNm2uzj7B4at8tQpIWKnVLVJCyUWeLrVLDHKLPF1C4dmp3PDGx1J0NRhPiV0zZLZ37JDR1DK/OQjMfdYDwHzJWHdbPTM5/QqUKPBRRwuxN171Hgoo4XYxr3rFvK39U3FhLqmmW7vPctWL7kfHI4UbhAw0zNS4DU9xK29sjxAADesIXRXGCMIc1mYpqHVPyCmqaoVfszpHRh7i6rt5J1LRoulUUOvm64GSQtMjzMXx4AB2SDIAScstDv3KYlEUW2lPpuTG/U/VaU6rbX+707u7CP4QtO85HkURbDo/ZV87u5g83OP0U2Zqoj0eR+ildxe0eTa/1KXM1RFcREREVt6uLw8IiwZisKR6zbQFrLQ5EXiWRRHa+1Oa6PCcqOy1FQRn5FSOaVRXaw16s97h/L+ig7QF6d3l7qx2WQKpt+/2KtNu60YQ7qWuBAILSAaHxWJ/aFDQhzSMjnXMajNbqWaPqYC+aSMmOgLNMqVrkovKauJrXM58c9VzlTTRMAw93HmL6WyXTUsskpdj0BI0PAka3IK2bLeD7Y8QQr7LRXSh5OC0SKAYGqUYmngt/wBdxBHgvQlB3haJk7ho4jxV1tvdvoeYH0WBgWBgat0i1DLw4s/KSFkR3i3eXDmAVrMLgtZgPArObNRwo4tNfWGZb3jvW6s9tiAoH/mrUneSTqe9R1lpYdHDxy+avNFdFMpKx1ISWtGfE3uos9AycDE4jwUma8HQg8iCq0Ufs02BwI8RxG8LfxyBwBGhXU0Fe2racrEcPyueraI0xGdweKqiqislAWXdX7ZnM/IqSqN3OPTN8fkVJERFjWfOWWprTqx8CfqtNtVtI6zFrWNaS8E1dWjaEDQa+aiFq2pfNH1fadI5+Jxj9sAEBmFo5eSr5q+KJxZq4cPwq+baEUTizVw4fhb++3tfelnDSDh6utDWhD3OIPfkFMVzW6dlbY5zXtaIKGoc89sd4YM604gLpQW6mmfK272Fq3U0z5W3cwt8VHL6uxxe5zc6nTTco5bWlrXVFOydeS6Q+IEZhR/aS5nGF/VNxEjJo11GngpSlK1sFHSyk+9I8+QaPopMxRW473hstjYJ5Ax1XksNceb3ewM1n7PbUstckjYmODYw04nUFS4kUwjTRajMwOwXz5LUZow4MvnyW+REW1bUVCFVERYs8a1VqiW9c1Ydps9URRe1NUW2mka2PE91MJy34iR6o/5uU2t1lUA6QoP7rXhIw/zD6rTO0OjcCptB/cx58VpH7Qh7WtfUBlcOWle8KsdqYdHjz+hXix7NWdlkjmtdpfG6avVhgrQDKpFKncd2oWovu7n2aQNLw9jmh8bwMnsOhHDkqGSiOt/nBdzFLTPcWMuMzwyJGtjlfPVb9FFI7eRpUfhJCy477cPa/MAfiFFdSuGik7i/ZcPZSBFqor84gHkafArJZerDriHMV+S0mF44LEwSDh6LMRWo7Wx2jwfH6FXVrII1WkgjVFeslpLHVGm8cQrKLEi4sV5a6kYcCKjQ6LMuO8o3OfG2Vpe05srmOJ7/AA4KPXZbInNkjltQhyow0JIcd4NKAfruUQvK6n2Z+JsrXtrVksLw4V76GrHdxU7Z1K6F++PkOq5bbtRNEwMbGSNSSDbyP58l2lFzzZ/pGc2jLWMQ3SNHaH4m7+Yz5qe2W1slYHxvDmnQtNRy59y6eOVr9FzkczZNFtLlHphyd8lIlH7jHpf8rvot+tq3LRW/Y2Ce0OnmxuLgwYMVGDAKDTPfxW1sd3RwikUbWD7rQK8zqVdlmawYnuDQNS4gDzKjl59INmiyYTK77mTfzn6VUd7oYSXOsCfXqoz3QQkudYE+vVSZY9tvCOFuKWRrB94gV5DU+C5teXSDaZMo6RN+5m785+lFprJZH2h+J5lLc8coa6QtHGpNK8yoTtohzsELblQnbSDnYIW3Pf8AOi6HPt6HnBYrPJaHcQC1g7zlXzorTrst9oFbTaG2eM6si9anAuB/qPJZ2z2IMLIp43xNAwkNDXt4h7PLNbHsV3yO8x+ilbhz/wCRxPcMh1+6l/Tuf/K4nuGQ6n1URvHo+jcP7rK/HvMmbHcSXAVB81INkdl/sbX1kxukw1oKAYa0AzqdTqtq2J7t4YOAzP8Asr8FnDdK56kmpKyZSRMfjaM16ykhY/G0WKuoiKSpSIiIiLy5q9IiLCtVjqFAOke7KWGV1PVwH/6NH1XSyFYtFiY9pa9rXNcKFrgCCOBByKxcMQIW2GTdSNfyIPouC3XI21QwR4oxNZnnCyY0jmjcQcFeNRpvCbfXbHEICxkbHuD+sbE4uaCMNKA6DXcF1S8Oi2wS5/Z+rPGJzmfw+r8FGLx6DmmpgtbhwErA7+JtPkoboX4bWuuki2jTGUPxFouTYjLPXMHS5vmNeS5Eimt4dEVvjrgYyUD/ALbxX8r8JUYt9xWiD9vZ5Y+97HAedKKI5jm6hX8VVDL2Hg+awV6a8jQleaIsFJBtorotJ58wr0dvI0qPwkj4LEReFoKz3ruJ9Vto76cPa/M0fMLIN8FwoMIPEH6LQotRgYeCBzL3LQtoqUWubIRoSsuzTVFDqPihYQrGKobIcNrLY3ds4bVibC4dc0FwjdkJGjXC7c4a0Oo35LGsd4WixSkNxRvB7bHA0Pc5p15rLucS9fH9nr1uNvV096uXhx7qrt1/bGwWyMNtEYLgMnsycw78DuFdxqFMp2bxuWRC+Z/1PseOnqBLCbY87cjxPcD73UO2T6SYXVMzHNkaz1WjEHZjNpOnisi8+kqV1RBG2Me87tu/0jyK00PRPaYbQRGWSRuHZkJwUz0e3WvKql919GMbaG0SmQ+6zsN8T6x+Cxk+se7A3Ic/30XGP+se7A3Ic/30UDntc1peMbpJXnQZuPg0aeC3t19HlploZKQt+9m/8g+pC6XYLrihbhhjawfdFK8zqfFZa9j2Y295TcrOPZbb3ldc/PNRi6uj+zRUL2mV3GT1a9zBl51UiFnAFGgADQAUA5AK6is44mRizBZWccTIxZgstc244hJjDAHUINMga8QFnsjAFAKcl6RbFsRERERERERERERERERERERKIiIqFq8mNe0RFo7x2Ksc9etskRJ3hoY78zKFRe8ehayPr1UksR4VEjfJwr8V0RFg6NrtQpUVZPF2Hkef4XFLw6ErS3OGeKQcHYo3fUfFRi8dgbdD69kkIG9g6wc6sqvpGiYVpdTMOisotuVDe1Y/O7ovlB8ZaaOBB4EUPkV5X1NbbpimFJoY5Bwexr/5gozePRRYJdITGeMT3N/hNW/BaHUh4FWUW34j/Iwjwz6L5/VyAEuAaCXEgAAVJJyAAGtV1W8eg0f4e1nuErK/xMP0W+2C6NGWI9bOWyWjPCRUsiH3Kipcfe8BvrgKZ5NipUm2adrMbDc8BmqdHewhswE9ob6dzey3XqmnUfjO/hpxU8oqAKqsI42xtwtXI1dVLVymWU3J+WCphVURZqKiIiIiIiIiIiIiIiIiIiIiIiIiIiIiIiIiIiIiIiIiIiIiIiIiIiIlERERERERERERERERERERERERERERERER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25611" name="AutoShape 11" descr="data:image/jpeg;base64,/9j/4AAQSkZJRgABAQAAAQABAAD/2wCEAAkGBhQSEBUUEBAVFRQUFBQWFBYUFRQVFRQUFRUWFRQQFRQXHCkeFxojGRUUHzIgIygpLCwsFR4xNTAqNSYrLCkBCQoKDgwOGg8PGi0lHyUuNSktLCowKTUvMC8uLC4sLCwtLDQsLy0sLCwsLCwsLCwsLDUsLCwqLSwsLCwqLCwsLP/AABEIAMcA/gMBIgACEQEDEQH/xAAcAAEAAQUBAQAAAAAAAAAAAAAABgEDBAUHAgj/xABFEAABAwEFBAYHBQUHBQEAAAABAAIDEQQFEiExBkFRcQcTImGBkSMyQlKhscEUYnKS0TNDorLCFSREgtLh8DRTVGOjFv/EABsBAQACAwEBAAAAAAAAAAAAAAAEBQIDBgEH/8QANBEAAQMCAwUHBAEEAwAAAAAAAQACAwQREiExBRNBUdEyYXGBkbHwFKHB4TMGNELxIiMk/9oADAMBAAIRAxEAPwDuKIiIiIhRFiW29oof2srGficATyGpWsdtzYwf2/kyQjzwrknS2wtvR596OI/w4f6Vq7HsxJJYnWkSEYcVGUNXNbTE6tfxbvZUF80mItYBl85qskqZsZbGBlzv1C7gNt7H/wCQPFrx/Srrdr7IdLSzzI+YXzeLS/33fmP6qTXVeHWsz9duTu/g7xUZ9bK0XsPuoE206iJuLC0+vVd3sV6xTV6mVr6UrhINK6V4aFZa4vcd8Os07ZG5gZPb7zDq36jvC7DYrY2WNskbqtcAQe4qZS1ImGeoVhs+vFW03ycNQr6IilqyREREREREREREREREREREREREREREREREREREREREREREREREXEummGlvjd71nZ/DJIPlRSG67skjhs0bQ3q2xHrgTmXPaDkKZ5ucrfS5ck0k9mlhs75mta4PDGudo4OAOEEitSoNtFeFrfP1ssM0OTQG4ZWtFOY31KgOdu3uNlVvdupHuseHXVam+7tMFokiOjXHD+E5t+BCsWO1mN4cN2o4jeCtjtHfYtT2PMWB7WhrjWuKmh0y3+a0paXHCwFxO5oJPkFEcA4kDRQHta9xA0K3c+1bR6sZP4iB8l2Towss7bEH2js9acccefYYRkSTnV3rU5byVzfYDoymntDJLZA+OzsOIiQYXSkerHgOeGuZJGgpvXdxkpdLTNYcVlNoaFkJxgWKqiIp6tkRERERERERFDNuNsnWdzYrO4dZk55IDg1u5lDvOvcOa1SytibictU0zYW4nKZouPydMdpiJbJZ43jKjwHN3Z5VofNbGx9KM5zMUbgQCAA5rhUaVxGvkoxrogATfPuUU18QsTfPuXT0UYu7pAsr2t6yXq30GJrg6jXbwH0oea3llveGT9nPG/8AC9pPkCpLJo39khSmTRv7LgstFSqrVbVtREREREREREREREREREREREREUR6Qb6ms7IupdhxueHZZmgBAB3b1CXSWh4DnWbFXOvbJI4+sph0pR1s0TuE1PNj/ANFqrM2R0EJjmbH2c8TQQ7dT4KsmjEkpDr6X9lVzxCSUh19L6+CjLrxANHQCo1GJ4+BV+zX3Gw1bZ6HiH5/JetrGUnGXsCppQONTmPgtKq+WFrXFqr5YGtcWqWWXa4FwHpGVNK48hzzW+beEo/ev/MVzVSnZ29Mberee00Zfeb+oUaRrmC7CVFka5guwn1XQLivPrBhee23f7w481t1zx98Mgc1xkDXAjCNXEnLCGjM10p3qf2d5LQSCCQCQdQSMwrrZ9Q6VlnajjzV5s6odLHhfqOPNXERFZKyREXmSQAEk0ABJJ0AGpJRFrNpb8bZIHSOzdoxvvPOg5bz3BcVtVpdI9z3uq5xJcTvJ1W22w2kNrnJBPVMq2Id29573fKijz5FzdbUb59hoPl1zNbUb59hoPl1JbmAMOefad8gusXZZ2thjo0DsM0AHsjguS3CfQf5nfRdgsQ9Ez8DPkFeUwtC3wV7Sj/pZ4LhNrNZHni9/8xVmi9yntHmfmvC5QnNcodVmWa+J4/2c8jfwvcB5VottZtv7Yz98Hj77Gn4gA/FR1Fm2aRnZcVsbNIzsuIU5svSpIP2lnY78DnN+BqtvZelGzn9pHKw8mvHwNfguXopTdoTt438VJbXzt/yv4rtFi2zskpDWWhuIkABwcwknQDEBUrdBfP4dTMmmYA3Z7qd67Dsbf/2qzjEfSx0bJ3n2X+I+IKs6OuMzsLxY8FZ0dcZnYH68FIERFZq0REREREREREREUU6So62En3ZIz8S36qF2a3WaSCOOdzqsroHZV7wupXxaerhe/CHUA7J0NSBn5qEWq3QSGslnb4COn8oVBtOsbTSCwJJGlha1+8qJLCXPxAjS1iFG9oLwjkwNhqWsBGI1qa0yqczotOpo6xWN37ojw/0lW3XDYzo9zfzj9VUO2uxxu5rh5KM+kkcb3Ch6sz2gt9U0PEZEeKmf/wCSs59W005ub9QtjdWxlljcHEiZ3/sLXNr+AZHxqvDtambmb+i8ZQyuPBYPRjsnjd9smbkD6AH2naGY9w0HfU7guoLVx21wFBSg0yy+CusvA1zA8FZU/wDUFAAG3I8R/tW0dMY22Cz0VAVVdIDdeIoB0k7TUH2WI5uAMxG5uoj8dT3U4qT7UbQNslnMhzeezG0+086eA1PJcUtE7nvc95LnOJc4nUk5kqs2hU4G7tup18FVbRqcDd23U6+H7VtxViRXirMoVG1UQUm2e/6cc3/NdhhyjHcwfALj2zo/u7eb/wCYrp+0F8tstlL3ZktDWN955GQ5bz3ArqInBkIJ5LqYnBkDXHgPwuK1REXJrk0REREVQFRSbYfZ37RPiePRRULuDnatj+p7h3rOON0jgxvFZxxukcGN1Kwr92FkN3tmz6yvWBvBtOyD3kZ92XesXYTaoxSNkOnqTt4t96nH2hyIXarRAHtLSMiFwnbC5TYLbjA9DKTXgCd/181ez0u7jaY9W/Puryopd3G10WrV32KQOALTUEAgjQg5ghe1B+jfaHHGbO93aYKxn3o/d/y18iOCnCnQSiVgeFYQTCZgeEREW5bkRERERERFgX6ytmlH3HHyz+ihNlAZH1mEEnIV3Zqe3iysUg4seP4SoBYpmlhjeaAmrXbgd4PkFz20niKqjeTbIi/I2Nj5ErE6rza5GOAc3J3tCh+fxWGs21WdjG0Dg51dQRp4LCXOVmLGMbg42zIz9TxKxOqqqIihrxZt13gYn19k5OHdx5hS1rqioOR0UGWSzaV0LMDWhx9mtezXdQa8lFnpjKQWaqRDLhyOinthtHsnw/RZcsoa0ucQGgEknIADMkrTbOXbI1vW2hxMrxpoI2n2ANAeJ8NyjPSRtL/hYjwMxHm2L5E+C+gUG9o6JoqDcjT8D5w8FoqqhsbS/wCXUW2s2hNrtBcKiNtWxDg33j3nXyG5aWi9USiqHvL3FztSuRe8vcXO1K8UVCxXKIsLrFba5rcxkYY51CCdRlma6q/tftCbVP2T6KPsxjjxk5mnkB3rRIpUlW98YjOgUmSqe+MRHQIiIoqioiKoC8RX7DY3SyNZGKueQ1o7zv5b/BdnuS6G2aBsTN2bj7zj6zz4/ABRno72ewM+0SDtPFIwdzN7+bvkO9TVdDs6mwN3jtT7LoNnU2Bu8dqfb9oo5tts2212ZzSM6ZHeDuIUjVCFaHNWhF8l8+7OXlJZpsByls7qivtNGre8UNOTl3y6bybaIWSxnJwrTeDoWnvBqFynpU2YMTxa4Bm316b29/x8CVn9Ge1Aa8RE+jmzZX2ZdMPjpzA4qrZ/5psJ7LvdVTD9LPhPZd7rqaKgKqrRWyIiIiIqErw6REXpyg1pvSGQ9uDD+DAP0qpmZlB7J2XSilaE5ci5UG2YjM6KLEQHEjLyspMFrOcReyphsx3vbzB+hKp/Z8R9WceOXzC8zBskZe1uFwNCB4GqwVyM9Nu7OY8lp0PnY5ftS2xMfq3NbH+wyfVka7kR+qtvuSUezVYVF7ZO4aOcORIUez+f2XhpIzw91dN0zHJsefeQBzJW1uPZtsTxJN6SQGrR7LTx+8ea1rL1lH7w+ND81eZf8o1LTzb+iCSpjIdGQCPnEFYfRtCl1rvB3Vu6po6yhwYj2cW4mgrRcjv25poHYp6OMhJxglwLtTU0Ge9dHuu8etbnQOGo+RC9XtdjZ4nRv36He1w0cFtdtqpdIG1BuB3ffJV1ds4Tty7Q05LkSK/brE6KR0cgo5poeB4OHcRQ+KsK7BBFwuMLS02OqIiL1eIiIiIiIiIt7sls+bVOGkejZR0p7tzOZOXmtNBCXODWglziA0DUkmgAXZNmbjFlgDMi89qRw3vIz8BoOSm0VPvpLnQa9FNoqbfSZ6DXoto1oAAAoAKADQAaAL0iLp11CIiIixL0sDZonMcKggrg1qu91gtjoHVDHnFEeB3AHyH5V9CKD9JuyX2qzl7B6Rnaad9Ru8f0UephEzC1RqqATMIUg2Qv8Wqzhzj6RlGyD71Mn8iM/Pgt6uH7BbTugmBkBbpHOwgh1Nz8JzqDn+YLt7TULCkmMjMLu0Mj1WujmMjMLu0Mj1VURUJUtTV5cViyuV+RyxJiiK0+VRXrGtmlDjQEu48e7mpDKVHbzt/pCxzMQBFKHPQHh3qk2ySyNkje0HZePwKZSML3FvdmqSYGMcGvxYv+cFr1eMse9r2+RTDGdJKcwQuSqKh8lmvbhtwAsrRlPhzBurKLIFjr6r2nkQvLrG8eyomIc17gKsovRjI3FeSsliWkaq9ZLUY3hzd2o4jeFvp9oIxQM7b3DJo3fjPs0UZIccmCrj8O88Asu67sfG5xeQcQFKVrvrWvgtsFJBPKN+4NHutEoNrtFyvV42cTZytDjypTuB1Cj9s2aIziNfuuyPgdCpaWK06Jd2yGkmYGx2IGX/EjL0/KoaikbJ/I3PnoVz+aBzDR7SD3hW1O7RZA4Uc0EcCFpbZs0NYnU7nZjwOoUCbZr25x5+6pZtmvbnHmPuo8ivWmxvjNHtI79x5HQqyqxzS02IVYWlpsQiqAqLa7OXI61TtjGQ1e73WDU8zoO8o1peQ1upRrS5wa3UqU9HWztT9pkGQq2EHjo6T6DxU/XizwNYxrWCjWgAAbgMgF7XWU8IhYGBdXTwCGMMHn4qqLy51BUmg4nIeaqt6kKqLU3xfRhcGtYCSK1JyGZGg5LQ2i/Zn/ALzCODez8dfiiKZF4rSoqd1c+dFVza5FQbYsYrbK45kMdmczm9o18FOmoiq6zNLg4saXDIOIFQOAOquIiIi8uXpeHlEVl7ljSlXZSsV7kRY0yjVuytQP4flT6KSSlR2+oyJBJTsgCp3VBOSqdrtJguBoQVPoCN7Y8RZX7UX0d6jhnxqFoVsX2iB5JOJpO8f7VWvOq53aMzZnYmuuLni7j3HTyyVpRxmMEOFjlwH41VF6bK4aOI5EheUVUp6yG3hIParzAPzVwXkd7Gnwp8lhoscDeSxwhbOK92j93TkVkR3pGd5HMfULSItZgYVgYmqVhlFZlYsW57dibgccwMu8cOYWbI8Zjfv7ua3bKkngq2iIXJyI5j5n3KtqWDCQ9Y5arbolfolF9NVIsGSzgihFQdQcwtPbNm2uzj7B4at8tQpIWKnVLVJCyUWeLrVLDHKLPF1C4dmp3PDGx1J0NRhPiV0zZLZ37JDR1DK/OQjMfdYDwHzJWHdbPTM5/QqUKPBRRwuxN171Hgoo4XYxr3rFvK39U3FhLqmmW7vPctWL7kfHI4UbhAw0zNS4DU9xK29sjxAADesIXRXGCMIc1mYpqHVPyCmqaoVfszpHRh7i6rt5J1LRoulUUOvm64GSQtMjzMXx4AB2SDIAScstDv3KYlEUW2lPpuTG/U/VaU6rbX+707u7CP4QtO85HkURbDo/ZV87u5g83OP0U2Zqoj0eR+ildxe0eTa/1KXM1RFcREREVt6uLw8IiwZisKR6zbQFrLQ5EXiWRRHa+1Oa6PCcqOy1FQRn5FSOaVRXaw16s97h/L+ig7QF6d3l7qx2WQKpt+/2KtNu60YQ7qWuBAILSAaHxWJ/aFDQhzSMjnXMajNbqWaPqYC+aSMmOgLNMqVrkovKauJrXM58c9VzlTTRMAw93HmL6WyXTUsskpdj0BI0PAka3IK2bLeD7Y8QQr7LRXSh5OC0SKAYGqUYmngt/wBdxBHgvQlB3haJk7ho4jxV1tvdvoeYH0WBgWBgat0i1DLw4s/KSFkR3i3eXDmAVrMLgtZgPArObNRwo4tNfWGZb3jvW6s9tiAoH/mrUneSTqe9R1lpYdHDxy+avNFdFMpKx1ISWtGfE3uos9AycDE4jwUma8HQg8iCq0Ufs02BwI8RxG8LfxyBwBGhXU0Fe2racrEcPyueraI0xGdweKqiqislAWXdX7ZnM/IqSqN3OPTN8fkVJERFjWfOWWprTqx8CfqtNtVtI6zFrWNaS8E1dWjaEDQa+aiFq2pfNH1fadI5+Jxj9sAEBmFo5eSr5q+KJxZq4cPwq+baEUTizVw4fhb++3tfelnDSDh6utDWhD3OIPfkFMVzW6dlbY5zXtaIKGoc89sd4YM604gLpQW6mmfK272Fq3U0z5W3cwt8VHL6uxxe5zc6nTTco5bWlrXVFOydeS6Q+IEZhR/aS5nGF/VNxEjJo11GngpSlK1sFHSyk+9I8+QaPopMxRW473hstjYJ5Ax1XksNceb3ewM1n7PbUstckjYmODYw04nUFS4kUwjTRajMwOwXz5LUZow4MvnyW+REW1bUVCFVERYs8a1VqiW9c1Ydps9URRe1NUW2mka2PE91MJy34iR6o/5uU2t1lUA6QoP7rXhIw/zD6rTO0OjcCptB/cx58VpH7Qh7WtfUBlcOWle8KsdqYdHjz+hXix7NWdlkjmtdpfG6avVhgrQDKpFKncd2oWovu7n2aQNLw9jmh8bwMnsOhHDkqGSiOt/nBdzFLTPcWMuMzwyJGtjlfPVb9FFI7eRpUfhJCy477cPa/MAfiFFdSuGik7i/ZcPZSBFqor84gHkafArJZerDriHMV+S0mF44LEwSDh6LMRWo7Wx2jwfH6FXVrII1WkgjVFeslpLHVGm8cQrKLEi4sV5a6kYcCKjQ6LMuO8o3OfG2Vpe05srmOJ7/AA4KPXZbInNkjltQhyow0JIcd4NKAfruUQvK6n2Z+JsrXtrVksLw4V76GrHdxU7Z1K6F++PkOq5bbtRNEwMbGSNSSDbyP58l2lFzzZ/pGc2jLWMQ3SNHaH4m7+Yz5qe2W1slYHxvDmnQtNRy59y6eOVr9FzkczZNFtLlHphyd8lIlH7jHpf8rvot+tq3LRW/Y2Ce0OnmxuLgwYMVGDAKDTPfxW1sd3RwikUbWD7rQK8zqVdlmawYnuDQNS4gDzKjl59INmiyYTK77mTfzn6VUd7oYSXOsCfXqoz3QQkudYE+vVSZY9tvCOFuKWRrB94gV5DU+C5teXSDaZMo6RN+5m785+lFprJZH2h+J5lLc8coa6QtHGpNK8yoTtohzsELblQnbSDnYIW3Pf8AOi6HPt6HnBYrPJaHcQC1g7zlXzorTrst9oFbTaG2eM6si9anAuB/qPJZ2z2IMLIp43xNAwkNDXt4h7PLNbHsV3yO8x+ilbhz/wCRxPcMh1+6l/Tuf/K4nuGQ6n1URvHo+jcP7rK/HvMmbHcSXAVB81INkdl/sbX1kxukw1oKAYa0AzqdTqtq2J7t4YOAzP8Asr8FnDdK56kmpKyZSRMfjaM16ykhY/G0WKuoiKSpSIiIiLy5q9IiLCtVjqFAOke7KWGV1PVwH/6NH1XSyFYtFiY9pa9rXNcKFrgCCOBByKxcMQIW2GTdSNfyIPouC3XI21QwR4oxNZnnCyY0jmjcQcFeNRpvCbfXbHEICxkbHuD+sbE4uaCMNKA6DXcF1S8Oi2wS5/Z+rPGJzmfw+r8FGLx6DmmpgtbhwErA7+JtPkoboX4bWuuki2jTGUPxFouTYjLPXMHS5vmNeS5Eimt4dEVvjrgYyUD/ALbxX8r8JUYt9xWiD9vZ5Y+97HAedKKI5jm6hX8VVDL2Hg+awV6a8jQleaIsFJBtorotJ58wr0dvI0qPwkj4LEReFoKz3ruJ9Vto76cPa/M0fMLIN8FwoMIPEH6LQotRgYeCBzL3LQtoqUWubIRoSsuzTVFDqPihYQrGKobIcNrLY3ds4bVibC4dc0FwjdkJGjXC7c4a0Oo35LGsd4WixSkNxRvB7bHA0Pc5p15rLucS9fH9nr1uNvV096uXhx7qrt1/bGwWyMNtEYLgMnsycw78DuFdxqFMp2bxuWRC+Z/1PseOnqBLCbY87cjxPcD73UO2T6SYXVMzHNkaz1WjEHZjNpOnisi8+kqV1RBG2Me87tu/0jyK00PRPaYbQRGWSRuHZkJwUz0e3WvKql919GMbaG0SmQ+6zsN8T6x+Cxk+se7A3Ic/30XGP+se7A3Ic/30UDntc1peMbpJXnQZuPg0aeC3t19HlploZKQt+9m/8g+pC6XYLrihbhhjawfdFK8zqfFZa9j2Y295TcrOPZbb3ldc/PNRi6uj+zRUL2mV3GT1a9zBl51UiFnAFGgADQAUA5AK6is44mRizBZWccTIxZgstc244hJjDAHUINMga8QFnsjAFAKcl6RbFsRERERERERERERERERERERKIiIqFq8mNe0RFo7x2Ksc9etskRJ3hoY78zKFRe8ehayPr1UksR4VEjfJwr8V0RFg6NrtQpUVZPF2Hkef4XFLw6ErS3OGeKQcHYo3fUfFRi8dgbdD69kkIG9g6wc6sqvpGiYVpdTMOisotuVDe1Y/O7ovlB8ZaaOBB4EUPkV5X1NbbpimFJoY5Bwexr/5gozePRRYJdITGeMT3N/hNW/BaHUh4FWUW34j/Iwjwz6L5/VyAEuAaCXEgAAVJJyAAGtV1W8eg0f4e1nuErK/xMP0W+2C6NGWI9bOWyWjPCRUsiH3Kipcfe8BvrgKZ5NipUm2adrMbDc8BmqdHewhswE9ob6dzey3XqmnUfjO/hpxU8oqAKqsI42xtwtXI1dVLVymWU3J+WCphVURZqKiIiIiIiIiIiIiIiIiIiIiIiIiIiIiIiIiIiIiIiIiIiIiIiIiIiIlERERERERERERERERERERERERERERERER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25613" name="AutoShape 13" descr="data:image/jpeg;base64,/9j/4AAQSkZJRgABAQAAAQABAAD/2wCEAAkGBhAQEBAQEBAQEA8QEBAQFA8PFQ8PEBAPFBAVFBQQFBQYHSYeGBklGRQUHy8gIycpLCwsFR49NTAqNSYrLCkBCQoKDgwOGg8PGiocHyQtLCk0KiksLCkuKi8pKikpLCksLCkwNSwwLSwsLCksLCw1LywyLCwpLCwsLCwpLCwsKf/AABEIALQA0wMBIgACEQEDEQH/xAAcAAEAAQUBAQAAAAAAAAAAAAAABAECAwUGBwj/xABIEAACAQICAwoIDAUDBQAAAAAAAQIDEQQhBRIxBgcTQVFTYXGx0RQWIiNzkaGiFSQyQlJUcoGSssHSNGOz4vAzdMJiZKPD4f/EABoBAQACAwEAAAAAAAAAAAAAAAABBQIDBAb/xAA0EQACAQMCAwQIBgMBAAAAAAAAAQIDBBESIRMxYRRRkdEFIkFSU4GhsSMyQkNUcWPh8BX/2gAMAwEAAhEDEQA/APcQAAAAAAAAAAAAAAAAAAAAAAAAAAAAAAAAAAAAAAAAAAAAAAAAAAAAAAAAAAAAGy2nUUleLUk+NNNesAuPId0G/RXoYmrRp0IShB2Um3drlPS902kPB8HiaydnCjNxfJNq0feaPAMTQTqPJfJp/kRlSp8Wpozj2nLcVHHCR0q3+MSrXw1Pbys9i0TjuHoUq1tXhIKWrttc+aNK4dKGxfKR9G7lf4LDeiiTWo8GppznYUJuT3NqADA6gAAAAAAAAAAAAAAAAAAAAAAAAAUlK2byS5QCprtNaeoYOm6leooKzsvnS6kcjuv31aOGvRwtq9fZrLOEX+vZ1nluMrYjGVHVxVRzk89W71V0GVOnOs8QXz9hzVLhR2Rv91m+VisdrUsLejh81rcc10vj7DU7l92+N0dOzcqlFu8qcrtPpRWjhbJZZF9bDRkrNFl/5sNPXvOHjPOTu91m7PDY7RNWVGdp61LWpN+UvLTfWv8AMjgOBvK//TD8iIfwXUhLWpPbk07NNcklsaNzRotLO17LZktnEabW1q06+qXLHMmrU14Zo9M07QWXzkfQW5b+Dw3oonhOno+QvtI943Mr4nh/RR7DC9f4y/o32nM2YAOQ7wAAAAAAAAAAAAAAAAAAAAAC2c0k22kkrtvJJcrZ57uv316dG9HB+erZrXWcIvo5et5dZDfsMJTUVlnYae3SYbBU3OvUUcrqCs5y6l+uw8f3S74GK0g3TpXoYa/Ftmunl7DR11WxVR1sVN1Jt3s23FGwweAc5KEFeXJs6Mjtp2e2uu8Lu8yurXWeiIGF0eo9Le2TzbfWTadImVtGVYXco2ttXGvuMcIlxbzpSj+G00u44lUU+TM8KK1bGFwzM8LjVvmzekTksp0yUqV0WQJdLYYSJRot0NDza67+xnr24rT+HxGGpQpVE506cYyg8pJrJu3IecY2mpx1WrrsOelg6+FqcNh5yi073jdbOVFReW85PiR8Dpo1dDPooHnO5DfVhV1aON83V2Kr82XX/neeiU6ikk4tNNXTWaa5UytTzsWcJqS2LgASZgAAAAAAAAAAAAAAA1G6HdVhsDBzr1EnbKCs5y6l+rJGnJV1h6zwyvXUHqJ/S77XPCcZuY0lVqSq4ulXqTbvnCpOK9SZjn1tPLqaKtRw5Im7o93eL0k3CDdDDX+Sr3kunlNZhNHRgslnxt5t9bM3AOn8uLja1004tfcyfTgXVlSoreD1PvKqpOTe5hjSM+j9I+C1Y1tR1NVO0VbbxN3aL+CK0JRjPynGKs/lNJX+83ekJKNvJtZ/o08yRjd186yajSdNtp3koaqlqqLlk227JZEPDrLbdk7wqjzlH8VPvJWmsXg3GPASi2lqOMLa0mrWqbXtzv1bDzNh6RjTk9NN749u/wBiI0+cjXBQKU3kZVFns4vKJKJGWBbGmSKVEPAKRp3MjwF9hJp4UzxoNGiUjYonOaS3JOacoxs9vQ+4aA3ZYzRklTqqVXD3zhK94rli/wBe06fwyUVy9ZoNL4yjVThLVbTaumk1LkTKm6pwe8sLqdEZaeR6noDdNh8bBToTTyzg7a8etfqbU+cadLE4aqquDm3NO6VNq76HG57ruS0hiK+EpVcTT4OtJPWi1Z5PJ2K1S308+qO+lV1bM3IANhvAAAAAAAAAAAAAAAOG3218UpenX9OZw+Gp5I7nfa/hKPp1/Tmcdh6Tsd3o5/iS+RU3n5y3VImKpqTUWss+Q2fAmt0s9VLOUXfLVtfZ0lje54EtLw+85I7sjfBtP6K9Ue4yUcDFNKOV2llbuNf4TPnJ+qHcVWJnzlT1Q7jya7Qv3V4/6N+hnTaW0S8LKKc1NS11dK1nCbi16+0pShc0sNIubXCVK1aV7LXvN9SN9g6tp8HOE6c0k9SrGVOTXKk+IvrG5xHTOakzGcN8pbGWFHoJuGwTdm8kZIWXJ95c6jZYuTfIxSS5meTiskWSVzGmX2NeMGeSFpCVoStxRfYX70GHjN4tyjGTU4WckpWb1r7eoaQh5uf2ZdjM284ssZ6Sn/zKq+/NFHRbr10ejxglsVurIuAOYswAAAAAAAAAAAAAAAAADiN9hfFKXp1/Tmc7h8Lkjpd9RXwtL/cR/JMwYTRfkrYbrSpoqy+RW3MNUzXUcLHjTZqN0ejJTUXBK8Xnd2ysdh8GtbGIR4OetNqKs1d5I6L6ulRk8auhjRo6pJcjy/4Jq8kfxRKS0XUX0fxRPVnpOjztP8SKfCtDnqX44955Dtv+F+L8iz7FH3zy3CUK1KpTqxUdanOFRXlFrWjJSV/vRtaNDXqxqunGlqqyhCU553bcnKTb43lsO8+FcPz1L8cO8rDS2Hur1qNrq/lweXrN1G/0yWKL+bfkYuyWMa/+8TnqcjNEm6axdGerwdpSsvKhbVtxkCB7KzuHcU9TWkqK1Phz05ySIxMiI6uXJs6nE1qRh0n/AKc/sS7GZN5xeTjPSU//AGEXSk/NT+zLsJm82vNYt/zYf8yovViUTrtnmZ6MADlLMAAAAAAAAAAAAANkStjbfJTfS07AEstlUS2tI1U8RJ7W+wxOZOCMmk30K8Xhadne1eP5JEPBaSersKb4cr4WPpo/lkRcFHI3WkU6ss9CsuZtT2N3DSC2bDHpHG+TGMJbXnbbaxDsa7SldxS1flN5O+rxdTNvpCmlQk86epss6jdWKxkzzoX2yl6zE8BHll6zVeGVvpP8b/aU8Mr/AEvff7TxirNfvr6+R6bhJ/s/bzNr8HQ5ZesfB0eWXrNV4ZX+l7/9o8Mr8vv/ANpPHl8dfXyI4Mfg/bzN/gdGKc9W8llJ32vJXtYrKGrJxzybWeTy5UaCOOrcr/H/AGk3CYqrOVo09edm/lK9ltd2WFlfKnNOdbPi8nHdWjnB6aWPBYNsoldQx4XEKa5GnZrjT5CTqnsaVaNWKlF5TPNTpyhLTJYZrNKx81U+xLsJ285HzGJf85dkiJpheaqfYl2E7eeXxbEP/uH2Fbev14nRa/mPQAAcxaAAAAAAAAAAAAAAAEDH4T50fvRqnUOjbNHpfCON5w2ca5OkasGLOT3ezvhY+lj2SLsFSyRA3YYnWoJfzIv2M2+BS1UZ2s8VJfIrLjeZfwRot0mIpUoxnUqKmtayum7trZkdK0jjt8HRVavSpqjB1HGpdqNrparV82dV241KMotZ6HR6Ogu0RzLTvz7jT+MeG56Hqqdw8Y8Nz0PVU7jmvFbGfV6nu948V8Z9Xqe73nmOxUvhfc9xw6P8j6xOl8ZMNz0PVU7h4x4bnoeqp3HNeLGM+r1Pd7ynixjPq9T3e8dipfC+5PCo/wAj6xOn8Y8Nz1P/AMncZ8HutoUpOUK9NScZQv5y6UtrWW05HxYxn1ep7vePFnGfV6ns7yVaU4vKp/ch0aLWHXXjE7zAbqMFDbiIXbzb1u46mhUU0mndNXuszzfcxoeVLhFiMJUbk6bjPgqVfzacuEpqMnZOV4+Vb5vFc7Pcdoqph6ChVnd6zko5Pg4vZTvx/wD12L2yquKUNOEea9KWtCOZwnqeejz4EnTUfM1PsS7CbvPr4pW/3M/yx7yPp3/QqfYZm3palsJV6cRP8sRdzTnEp7faR34LI1C5M1J5LHJUAEkgAAAAAAAAAAAFrRhqUrkgGLjkho4PdfuQq1YN0EneSbhdRt1XNRS0XpaKtwEfXHvPUKqyLVE18LfKbRy1KCk8nmjwel+Yj6495jqYTS3MQ93vPTpQIuKi0sg4SX6mRG1TfM8zlg9KczT9neW+CaU5mn7O89ClFljgzX63vM6VZLvZ5/4LpTmKfs7x4LpTmKfs7zv+DY1GPW95k9iXezgPB9KcxT9n7ivg2lOYh7P3HfqDLlBk+t7zIdmu9nAww2lfq8PZ+4zxoaW+rR9n7jvaVOT2WJlCN0ZKEn+pmmdql7TzDG6N0rVhKDw6SkrXy/cdNvfbn6+FwzhWjqydSUrZbGkuLqOulDIuorInhb5bbMYUUmWxgZIouBsUcHUlgAAyJAAAAAAAAAAAAAAALamwois9gQRi+ZQxV4XRmKSIlyC2ZCdHofsKcB0Ml3Bp37jdq6kTgOhjgOhku5S437hq6kXgOhlVR6GSsi5IlZDl1MVOguJ9hljBLJFVEuNyNTbZa0KewqxDYCFzLgADIAAAAAAAAAAAAAAAAAAtmVQAI9osGgCGSUsNVAGskWGqgCQLBAGSIZUAGZBRiGwAghcy4AAyAAAAAAAA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25621" name="Picture 21" descr="http://blog.4pm.ie/wp-content/uploads/2013/01/b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500174"/>
            <a:ext cx="1500198" cy="1173906"/>
          </a:xfrm>
          <a:prstGeom prst="rect">
            <a:avLst/>
          </a:prstGeom>
          <a:noFill/>
        </p:spPr>
      </p:pic>
      <p:pic>
        <p:nvPicPr>
          <p:cNvPr id="25622" name="Picture 22" descr="C:\Users\Daire.Reilly\AppData\Local\Microsoft\Windows\Temporary Internet Files\Content.IE5\14LO6Z9O\MP900449121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1357298"/>
            <a:ext cx="1619261" cy="1214446"/>
          </a:xfrm>
          <a:prstGeom prst="rect">
            <a:avLst/>
          </a:prstGeom>
          <a:noFill/>
        </p:spPr>
      </p:pic>
      <p:sp>
        <p:nvSpPr>
          <p:cNvPr id="22" name="Down Arrow 21"/>
          <p:cNvSpPr/>
          <p:nvPr/>
        </p:nvSpPr>
        <p:spPr>
          <a:xfrm rot="10800000">
            <a:off x="3500430" y="2571744"/>
            <a:ext cx="142876" cy="571504"/>
          </a:xfrm>
          <a:prstGeom prst="downArrow">
            <a:avLst>
              <a:gd name="adj1" fmla="val 47823"/>
              <a:gd name="adj2" fmla="val 510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3" name="Down Arrow 22"/>
          <p:cNvSpPr/>
          <p:nvPr/>
        </p:nvSpPr>
        <p:spPr>
          <a:xfrm>
            <a:off x="1428728" y="2571744"/>
            <a:ext cx="142876" cy="571504"/>
          </a:xfrm>
          <a:prstGeom prst="downArrow">
            <a:avLst>
              <a:gd name="adj1" fmla="val 47823"/>
              <a:gd name="adj2" fmla="val 510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4" name="Down Arrow 23"/>
          <p:cNvSpPr/>
          <p:nvPr/>
        </p:nvSpPr>
        <p:spPr>
          <a:xfrm rot="16200000">
            <a:off x="4572000" y="1857364"/>
            <a:ext cx="142876" cy="571504"/>
          </a:xfrm>
          <a:prstGeom prst="downArrow">
            <a:avLst>
              <a:gd name="adj1" fmla="val 47823"/>
              <a:gd name="adj2" fmla="val 510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>
        <a:normAutofit lnSpcReduction="10000"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20000"/>
          </a:spcBef>
          <a:spcAft>
            <a:spcPts val="0"/>
          </a:spcAft>
          <a:buClrTx/>
          <a:buSzTx/>
          <a:buFont typeface="Arial" pitchFamily="34" charset="0"/>
          <a:buNone/>
          <a:tabLst/>
          <a:defRPr kumimoji="0" sz="1800" b="0" i="0" u="none" strike="noStrike" kern="1200" cap="none" spc="0" normalizeH="0" baseline="0" noProof="0" dirty="0" smtClean="0">
            <a:ln>
              <a:noFill/>
            </a:ln>
            <a:solidFill>
              <a:schemeClr val="tx1">
                <a:tint val="75000"/>
              </a:schemeClr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2594</TotalTime>
  <Words>1289</Words>
  <Application>Microsoft Office PowerPoint</Application>
  <PresentationFormat>On-screen Show (4:3)</PresentationFormat>
  <Paragraphs>215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Visio</vt:lpstr>
      <vt:lpstr>A Consumer Oriented Tool for Dwelling Energy Retrofit Measure Assessment</vt:lpstr>
      <vt:lpstr>PowerPoint Presentation</vt:lpstr>
      <vt:lpstr>Motivation</vt:lpstr>
      <vt:lpstr>Aim</vt:lpstr>
      <vt:lpstr>Objectives</vt:lpstr>
      <vt:lpstr>Thesis Layout/Method</vt:lpstr>
      <vt:lpstr>Best Practice Review</vt:lpstr>
      <vt:lpstr>Prototype: Energy Wizard</vt:lpstr>
      <vt:lpstr>Energy Wizard: Method</vt:lpstr>
      <vt:lpstr>Quick Quote</vt:lpstr>
      <vt:lpstr>Requirements Elicitation for a User Oriented Model</vt:lpstr>
      <vt:lpstr>Data Sources Available</vt:lpstr>
      <vt:lpstr>System Overview</vt:lpstr>
      <vt:lpstr>Concept</vt:lpstr>
      <vt:lpstr>Energy Profile Assignment: Clustered Smart Meter Data</vt:lpstr>
      <vt:lpstr>Archetypal Dwelling Assignment</vt:lpstr>
      <vt:lpstr>Buildings Elements Retrofit</vt:lpstr>
      <vt:lpstr>Other Retrofits</vt:lpstr>
      <vt:lpstr>Assessment/Optimisation/Ranking</vt:lpstr>
      <vt:lpstr>Contribution</vt:lpstr>
      <vt:lpstr>Thank you for listening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aidan.duffy</dc:creator>
  <cp:lastModifiedBy>Windows User</cp:lastModifiedBy>
  <cp:revision>22</cp:revision>
  <dcterms:created xsi:type="dcterms:W3CDTF">2010-11-24T12:27:03Z</dcterms:created>
  <dcterms:modified xsi:type="dcterms:W3CDTF">2013-11-27T22:10:42Z</dcterms:modified>
</cp:coreProperties>
</file>