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7" r:id="rId4"/>
    <p:sldId id="266" r:id="rId5"/>
    <p:sldId id="268" r:id="rId6"/>
    <p:sldId id="259" r:id="rId7"/>
    <p:sldId id="278" r:id="rId8"/>
    <p:sldId id="271" r:id="rId9"/>
    <p:sldId id="275" r:id="rId10"/>
    <p:sldId id="276" r:id="rId11"/>
    <p:sldId id="280" r:id="rId12"/>
    <p:sldId id="274" r:id="rId13"/>
    <p:sldId id="272" r:id="rId14"/>
    <p:sldId id="273" r:id="rId15"/>
    <p:sldId id="279" r:id="rId16"/>
    <p:sldId id="286" r:id="rId17"/>
    <p:sldId id="287" r:id="rId18"/>
    <p:sldId id="281" r:id="rId19"/>
    <p:sldId id="282" r:id="rId20"/>
    <p:sldId id="283" r:id="rId21"/>
    <p:sldId id="284" r:id="rId22"/>
    <p:sldId id="28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9" autoAdjust="0"/>
    <p:restoredTop sz="94660"/>
  </p:normalViewPr>
  <p:slideViewPr>
    <p:cSldViewPr>
      <p:cViewPr>
        <p:scale>
          <a:sx n="72" d="100"/>
          <a:sy n="72" d="100"/>
        </p:scale>
        <p:origin x="-123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7434F-8EAB-40C6-BD04-A3A3683D54F9}" type="datetimeFigureOut">
              <a:rPr lang="en-IE" smtClean="0"/>
              <a:pPr/>
              <a:t>28/11/2013</a:t>
            </a:fld>
            <a:endParaRPr lang="en-I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116566-089B-4746-9DFB-6BE6FDEA55C2}" type="slidenum">
              <a:rPr lang="en-IE" smtClean="0"/>
              <a:pPr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53408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</a:t>
            </a:fld>
            <a:endParaRPr lang="en-IE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10</a:t>
            </a:fld>
            <a:endParaRPr lang="en-IE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11</a:t>
            </a:fld>
            <a:endParaRPr lang="en-IE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12</a:t>
            </a:fld>
            <a:endParaRPr lang="en-IE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13</a:t>
            </a:fld>
            <a:endParaRPr lang="en-IE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14</a:t>
            </a:fld>
            <a:endParaRPr lang="en-IE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15</a:t>
            </a:fld>
            <a:endParaRPr lang="en-IE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16</a:t>
            </a:fld>
            <a:endParaRPr lang="en-IE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17</a:t>
            </a:fld>
            <a:endParaRPr lang="en-IE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18</a:t>
            </a:fld>
            <a:endParaRPr lang="en-IE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19</a:t>
            </a:fld>
            <a:endParaRPr lang="en-I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2</a:t>
            </a:fld>
            <a:endParaRPr lang="en-IE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20</a:t>
            </a:fld>
            <a:endParaRPr lang="en-IE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21</a:t>
            </a:fld>
            <a:endParaRPr lang="en-IE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22</a:t>
            </a:fld>
            <a:endParaRPr lang="en-I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3</a:t>
            </a:fld>
            <a:endParaRPr lang="en-I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4</a:t>
            </a:fld>
            <a:endParaRPr lang="en-I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5</a:t>
            </a:fld>
            <a:endParaRPr lang="en-I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6</a:t>
            </a:fld>
            <a:endParaRPr lang="en-IE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7</a:t>
            </a:fld>
            <a:endParaRPr lang="en-IE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8</a:t>
            </a:fld>
            <a:endParaRPr lang="en-IE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6566-089B-4746-9DFB-6BE6FDEA55C2}" type="slidenum">
              <a:rPr lang="en-IE" smtClean="0"/>
              <a:pPr/>
              <a:t>9</a:t>
            </a:fld>
            <a:endParaRPr lang="en-I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309634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  <a:p>
            <a:endParaRPr lang="en-US" dirty="0" smtClean="0"/>
          </a:p>
          <a:p>
            <a:endParaRPr lang="en-IE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63888" y="6237312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1200" baseline="0"/>
            </a:lvl1pPr>
          </a:lstStyle>
          <a:p>
            <a:endParaRPr lang="en-I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48478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pic>
        <p:nvPicPr>
          <p:cNvPr id="7" name="Picture 6"/>
          <p:cNvPicPr/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512" y="5805264"/>
            <a:ext cx="928499" cy="92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del logo.gif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54900" y="6072188"/>
            <a:ext cx="15621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IE" b="1" dirty="0" smtClean="0"/>
              <a:t>Renewable Energy in East Africa – A Case Study for Sustainable Development</a:t>
            </a:r>
            <a:endParaRPr lang="en-IE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IE" b="1" dirty="0" smtClean="0">
              <a:solidFill>
                <a:schemeClr val="tx2"/>
              </a:solidFill>
            </a:endParaRPr>
          </a:p>
          <a:p>
            <a:r>
              <a:rPr lang="en-IE" b="1" dirty="0" smtClean="0"/>
              <a:t>Declan Arthur</a:t>
            </a:r>
          </a:p>
          <a:p>
            <a:r>
              <a:rPr lang="en-IE" sz="1800" b="1" dirty="0" smtClean="0"/>
              <a:t>Ciarán King Scholar 2012</a:t>
            </a:r>
          </a:p>
          <a:p>
            <a:r>
              <a:rPr lang="en-IE" sz="300" dirty="0" smtClean="0"/>
              <a:t>You Supervisors’ Names Here</a:t>
            </a:r>
          </a:p>
          <a:p>
            <a:endParaRPr lang="en-IE" sz="2000" dirty="0" smtClean="0"/>
          </a:p>
          <a:p>
            <a:r>
              <a:rPr lang="en-IE" sz="2000" dirty="0" smtClean="0"/>
              <a:t>29</a:t>
            </a:r>
            <a:r>
              <a:rPr lang="en-IE" sz="2000" baseline="30000" dirty="0" smtClean="0"/>
              <a:t>th</a:t>
            </a:r>
            <a:r>
              <a:rPr lang="en-IE" sz="2000" dirty="0" smtClean="0"/>
              <a:t> November 2013</a:t>
            </a:r>
            <a:endParaRPr lang="en-IE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Almost totally reliant on fishing for food and income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56322" name="Picture 2" descr="http://media.spokesman.com/photos/2009/03/12/Fishing_boats_on_Lake_Victoria._t400.jpg?fd5af0684d698ce74dd4392bafb4f89a6dc66ee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6840760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No Control over Market Prices 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59394" name="Picture 2" descr="C:\Users\freebird\Pictures\KENYA 2012\LakeVic1\P20904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556792"/>
            <a:ext cx="712879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50178" name="Picture 2" descr="http://www.rotary9790.org.au/clubs/ltor/mooroopna/images/FishFar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48680"/>
            <a:ext cx="7128792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IE" dirty="0" smtClean="0"/>
              <a:t>Limited or no access to clean water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196752"/>
            <a:ext cx="4608512" cy="4947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Reliant on dirty fuels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3074" name="Picture 2" descr="http://afrikent.files.wordpress.com/2011/10/kerosene-readi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340768"/>
            <a:ext cx="6120680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" y="1628800"/>
            <a:ext cx="8896350" cy="41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The Solution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1979712" y="2060848"/>
            <a:ext cx="5832648" cy="3384376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IE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234888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IE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2492896"/>
            <a:ext cx="2952328" cy="1872208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2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en-IE" sz="16000" dirty="0" smtClean="0">
                <a:solidFill>
                  <a:srgbClr val="FFFF00"/>
                </a:solidFill>
              </a:rPr>
              <a:t>S</a:t>
            </a:r>
            <a:r>
              <a:rPr kumimoji="0" lang="en-IE" sz="1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ustainable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en-IE" sz="16000" dirty="0" smtClean="0">
                <a:solidFill>
                  <a:srgbClr val="FFFF00"/>
                </a:solidFill>
              </a:rPr>
              <a:t>Renewable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IE" sz="1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Energy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Workshop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Sustainability Framework Model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4" name="Picture 3" descr="ca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96752"/>
            <a:ext cx="9144000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Wind/Solar Solution for Got Kachola, Lake Victoria</a:t>
            </a:r>
            <a:endParaRPr lang="en-IE" dirty="0"/>
          </a:p>
        </p:txBody>
      </p:sp>
      <p:pic>
        <p:nvPicPr>
          <p:cNvPr id="6" name="Content Placeholder 5" descr="turbin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948264" y="4221088"/>
            <a:ext cx="1943100" cy="150876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IE" sz="1600" dirty="0" smtClean="0"/>
              <a:t>2  No. Wind Turbines = 2.5 kWh per day @ 5 m/s wind speed</a:t>
            </a:r>
          </a:p>
          <a:p>
            <a:pPr>
              <a:buFont typeface="Wingdings" pitchFamily="2" charset="2"/>
              <a:buChar char="§"/>
            </a:pPr>
            <a:r>
              <a:rPr lang="en-IE" sz="1600" dirty="0" smtClean="0"/>
              <a:t>3 No. 120W 12V solar panels with 200ah battery pack</a:t>
            </a:r>
          </a:p>
          <a:p>
            <a:pPr>
              <a:buFont typeface="Wingdings" pitchFamily="2" charset="2"/>
              <a:buChar char="§"/>
            </a:pPr>
            <a:r>
              <a:rPr lang="en-IE" sz="1600" dirty="0" err="1" smtClean="0"/>
              <a:t>Access.energy</a:t>
            </a:r>
            <a:r>
              <a:rPr lang="en-IE" sz="1600" dirty="0" smtClean="0"/>
              <a:t> install turbines using 100% local labour</a:t>
            </a:r>
          </a:p>
          <a:p>
            <a:pPr>
              <a:buFont typeface="Wingdings" pitchFamily="2" charset="2"/>
              <a:buChar char="§"/>
            </a:pPr>
            <a:r>
              <a:rPr lang="en-IE" sz="1600" dirty="0" smtClean="0"/>
              <a:t>Local maintenance team trained &amp; provided with manual</a:t>
            </a:r>
          </a:p>
          <a:p>
            <a:r>
              <a:rPr lang="en-IE" b="1" dirty="0" smtClean="0">
                <a:latin typeface="Aharoni" pitchFamily="2" charset="-79"/>
                <a:cs typeface="Aharoni" pitchFamily="2" charset="-79"/>
              </a:rPr>
              <a:t>USES:</a:t>
            </a:r>
          </a:p>
          <a:p>
            <a:pPr>
              <a:buFont typeface="Wingdings" pitchFamily="2" charset="2"/>
              <a:buChar char="q"/>
            </a:pPr>
            <a:r>
              <a:rPr lang="en-IE" sz="1800" dirty="0" smtClean="0"/>
              <a:t>Refrigerate fish</a:t>
            </a:r>
          </a:p>
          <a:p>
            <a:pPr>
              <a:buFont typeface="Wingdings" pitchFamily="2" charset="2"/>
              <a:buChar char="q"/>
            </a:pPr>
            <a:r>
              <a:rPr lang="en-IE" sz="1800" dirty="0" smtClean="0"/>
              <a:t>House lighting</a:t>
            </a:r>
          </a:p>
          <a:p>
            <a:pPr>
              <a:buFont typeface="Wingdings" pitchFamily="2" charset="2"/>
              <a:buChar char="q"/>
            </a:pPr>
            <a:r>
              <a:rPr lang="en-IE" sz="1800" dirty="0" smtClean="0"/>
              <a:t>Replace kerosene lamps</a:t>
            </a:r>
          </a:p>
          <a:p>
            <a:pPr>
              <a:buFont typeface="Wingdings" pitchFamily="2" charset="2"/>
              <a:buChar char="q"/>
            </a:pPr>
            <a:r>
              <a:rPr lang="en-IE" sz="1800" dirty="0" smtClean="0"/>
              <a:t>Pump water for drip irrigation</a:t>
            </a:r>
          </a:p>
          <a:p>
            <a:pPr>
              <a:buFont typeface="Wingdings" pitchFamily="2" charset="2"/>
              <a:buChar char="q"/>
            </a:pPr>
            <a:r>
              <a:rPr lang="en-IE" sz="1800" dirty="0" smtClean="0"/>
              <a:t>Purify water</a:t>
            </a:r>
          </a:p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61442" name="Picture 2" descr="https://encrypted-tbn3.gstatic.com/images?q=tbn:ANd9GcQciEodqLBckStw7TWEQBI8IJoPSt-Hn6chqFC7d1e56c1DOf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861048"/>
            <a:ext cx="2019300" cy="2257426"/>
          </a:xfrm>
          <a:prstGeom prst="rect">
            <a:avLst/>
          </a:prstGeom>
          <a:noFill/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32656"/>
            <a:ext cx="376808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How to wire a plug!</a:t>
            </a:r>
            <a:endParaRPr lang="en-IE" dirty="0"/>
          </a:p>
        </p:txBody>
      </p:sp>
      <p:pic>
        <p:nvPicPr>
          <p:cNvPr id="5" name="Content Placeholder 4" descr="plu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25613" y="1721644"/>
            <a:ext cx="5715000" cy="40513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563888" y="6381328"/>
            <a:ext cx="2133600" cy="365125"/>
          </a:xfrm>
          <a:prstGeom prst="rect">
            <a:avLst/>
          </a:prstGeom>
        </p:spPr>
        <p:txBody>
          <a:bodyPr/>
          <a:lstStyle/>
          <a:p>
            <a:fld id="{9F984861-3776-4477-A188-CFCF40DFC51F}" type="slidenum">
              <a:rPr lang="en-IE" smtClean="0"/>
              <a:pPr/>
              <a:t>2</a:t>
            </a:fld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Project Outcomes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30% increase in market price of Nile Perch due to ability to store 1,500kgs / 3 days catch</a:t>
            </a:r>
          </a:p>
          <a:p>
            <a:r>
              <a:rPr lang="en-IE" dirty="0" smtClean="0"/>
              <a:t>10 – 30% increase in annual income / $325 per year per BMU member</a:t>
            </a:r>
          </a:p>
          <a:p>
            <a:r>
              <a:rPr lang="en-IE" dirty="0" smtClean="0"/>
              <a:t>Use of rechargeable lights for boats sold by ex kerosene traders</a:t>
            </a:r>
          </a:p>
          <a:p>
            <a:r>
              <a:rPr lang="en-IE" dirty="0" smtClean="0"/>
              <a:t>Income diversification to crop production</a:t>
            </a:r>
          </a:p>
          <a:p>
            <a:r>
              <a:rPr lang="en-IE" dirty="0" smtClean="0"/>
              <a:t>Massive health impact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>
                <a:solidFill>
                  <a:srgbClr val="92D050"/>
                </a:solidFill>
              </a:rPr>
              <a:t>Examples of Research Collaboration with Renewable World</a:t>
            </a:r>
            <a:endParaRPr lang="en-IE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An analysis of how ownership models influence the effectiveness of small scale off grid energy sources in communities – </a:t>
            </a:r>
            <a:r>
              <a:rPr lang="en-IE" dirty="0" smtClean="0">
                <a:solidFill>
                  <a:schemeClr val="accent5"/>
                </a:solidFill>
              </a:rPr>
              <a:t>Cambridge Judge Business School</a:t>
            </a:r>
          </a:p>
          <a:p>
            <a:r>
              <a:rPr lang="en-IE" dirty="0" smtClean="0"/>
              <a:t> SURE-DSS Tool, allows isolated poor communities to make an informed decision about the various energy options available to them – </a:t>
            </a:r>
            <a:r>
              <a:rPr lang="en-IE" dirty="0" smtClean="0">
                <a:solidFill>
                  <a:schemeClr val="accent5"/>
                </a:solidFill>
              </a:rPr>
              <a:t>Imperial College, London</a:t>
            </a:r>
            <a:endParaRPr lang="en-IE" dirty="0">
              <a:solidFill>
                <a:schemeClr val="accent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Kenya 2013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 smtClean="0"/>
          </a:p>
          <a:p>
            <a:r>
              <a:rPr lang="en-IE" dirty="0" smtClean="0"/>
              <a:t>English Speaking</a:t>
            </a:r>
          </a:p>
          <a:p>
            <a:r>
              <a:rPr lang="en-IE" dirty="0" smtClean="0"/>
              <a:t>Population will rise to 85m by 2050</a:t>
            </a:r>
          </a:p>
          <a:p>
            <a:r>
              <a:rPr lang="en-IE" dirty="0" smtClean="0"/>
              <a:t>Currently 11,000 high voltage power outages per month</a:t>
            </a:r>
          </a:p>
          <a:p>
            <a:r>
              <a:rPr lang="en-IE" dirty="0" smtClean="0"/>
              <a:t>4</a:t>
            </a:r>
            <a:r>
              <a:rPr lang="en-IE" baseline="30000" dirty="0" smtClean="0"/>
              <a:t>th</a:t>
            </a:r>
            <a:r>
              <a:rPr lang="en-IE" dirty="0" smtClean="0"/>
              <a:t> most congested city in the world</a:t>
            </a:r>
          </a:p>
          <a:p>
            <a:r>
              <a:rPr lang="en-IE" dirty="0" err="1" smtClean="0"/>
              <a:t>Mpesa</a:t>
            </a:r>
            <a:r>
              <a:rPr lang="en-IE" dirty="0" smtClean="0"/>
              <a:t> – an example of advanced use of mobile communications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5" name="Picture 4" descr="vision 2030 log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12776"/>
            <a:ext cx="245554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Ciarán King Scholar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5" name="Picture 2" descr="http://ts3.mm.bing.net/th?id=H.4591093600225526&amp;w=190&amp;h=145&amp;c=7&amp;rs=1&amp;pid=1.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916832"/>
            <a:ext cx="5472608" cy="3528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 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 smtClean="0"/>
          </a:p>
          <a:p>
            <a:r>
              <a:rPr lang="en-IE" dirty="0" smtClean="0"/>
              <a:t>Africa, Asia &amp; Central America</a:t>
            </a:r>
          </a:p>
          <a:p>
            <a:r>
              <a:rPr lang="en-IE" dirty="0" smtClean="0"/>
              <a:t>Poverty alleviation through renewable energy</a:t>
            </a:r>
          </a:p>
          <a:p>
            <a:r>
              <a:rPr lang="en-IE" dirty="0" smtClean="0"/>
              <a:t>Small scale sustainable renewable energy systems – wind, solar, biomass, hydro</a:t>
            </a:r>
          </a:p>
          <a:p>
            <a:r>
              <a:rPr lang="en-IE" dirty="0" smtClean="0"/>
              <a:t>Capacity building at a local level</a:t>
            </a:r>
          </a:p>
          <a:p>
            <a:endParaRPr lang="en-IE" dirty="0" smtClean="0"/>
          </a:p>
          <a:p>
            <a:pPr>
              <a:buNone/>
            </a:pP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5" name="Content Placeholder 5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76672"/>
            <a:ext cx="712879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IE" sz="4000" dirty="0" smtClean="0"/>
              <a:t> World Energy Stats</a:t>
            </a:r>
            <a:endParaRPr lang="en-IE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IE" sz="2400" dirty="0" smtClean="0"/>
              <a:t>UN Sustainable Energy for All 2011</a:t>
            </a:r>
            <a:endParaRPr lang="en-IE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IE" sz="1800" dirty="0" smtClean="0"/>
              <a:t>One out of every five people on earth (1.3bn) live without access to electricity</a:t>
            </a:r>
          </a:p>
          <a:p>
            <a:pPr>
              <a:buFont typeface="Wingdings" pitchFamily="2" charset="2"/>
              <a:buChar char="§"/>
            </a:pPr>
            <a:endParaRPr lang="en-IE" sz="1800" dirty="0" smtClean="0"/>
          </a:p>
          <a:p>
            <a:pPr>
              <a:buFont typeface="Wingdings" pitchFamily="2" charset="2"/>
              <a:buChar char="§"/>
            </a:pPr>
            <a:r>
              <a:rPr lang="en-IE" sz="1800" dirty="0" smtClean="0"/>
              <a:t>2.7bn people do not have access to clean cooking facilities</a:t>
            </a:r>
          </a:p>
          <a:p>
            <a:pPr>
              <a:buFont typeface="Wingdings" pitchFamily="2" charset="2"/>
              <a:buChar char="§"/>
            </a:pPr>
            <a:endParaRPr lang="en-IE" sz="1800" dirty="0" smtClean="0"/>
          </a:p>
          <a:p>
            <a:pPr>
              <a:buFont typeface="Wingdings" pitchFamily="2" charset="2"/>
              <a:buChar char="§"/>
            </a:pPr>
            <a:r>
              <a:rPr lang="en-IE" sz="1800" dirty="0" smtClean="0"/>
              <a:t>2 million people die annually from by products of charcoal, coal or animal waste   </a:t>
            </a:r>
          </a:p>
          <a:p>
            <a:pPr>
              <a:buFont typeface="Wingdings" pitchFamily="2" charset="2"/>
              <a:buChar char="§"/>
            </a:pPr>
            <a:endParaRPr lang="en-IE" sz="1800" dirty="0" smtClean="0"/>
          </a:p>
          <a:p>
            <a:pPr>
              <a:buFont typeface="Wingdings" pitchFamily="2" charset="2"/>
              <a:buChar char="§"/>
            </a:pPr>
            <a:r>
              <a:rPr lang="en-IE" sz="1800" dirty="0" smtClean="0"/>
              <a:t>95% of these people live in Sub Saharan Africa or developing Asia</a:t>
            </a:r>
            <a:endParaRPr lang="en-IE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908720"/>
            <a:ext cx="508343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24578" name="Picture 2" descr="lake victo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60648"/>
            <a:ext cx="6624736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The Problem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484784"/>
            <a:ext cx="6871850" cy="412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Over 70% living below poverty line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268760"/>
            <a:ext cx="4572000" cy="520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Remote off grid locations</a:t>
            </a:r>
            <a:endParaRPr lang="en-I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54274" name="Picture 2" descr="http://jakelyell.com/wordpress/wp-content/uploads/2012/10/121018_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7344816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>
        <a:normAutofit lnSpcReduction="10000"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20000"/>
          </a:spcBef>
          <a:spcAft>
            <a:spcPts val="0"/>
          </a:spcAft>
          <a:buClrTx/>
          <a:buSzTx/>
          <a:buFont typeface="Arial" pitchFamily="34" charset="0"/>
          <a:buNone/>
          <a:tabLst/>
          <a:defRPr kumimoji="0" sz="1800" b="0" i="0" u="none" strike="noStrike" kern="1200" cap="none" spc="0" normalizeH="0" baseline="0" noProof="0" dirty="0" smtClean="0">
            <a:ln>
              <a:noFill/>
            </a:ln>
            <a:solidFill>
              <a:schemeClr val="tx1">
                <a:tint val="75000"/>
              </a:schemeClr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2437</TotalTime>
  <Words>389</Words>
  <Application>Microsoft Office PowerPoint</Application>
  <PresentationFormat>On-screen Show (4:3)</PresentationFormat>
  <Paragraphs>87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Renewable Energy in East Africa – A Case Study for Sustainable Development</vt:lpstr>
      <vt:lpstr>How to wire a plug!</vt:lpstr>
      <vt:lpstr>Ciarán King Scholar</vt:lpstr>
      <vt:lpstr> </vt:lpstr>
      <vt:lpstr> World Energy Stats</vt:lpstr>
      <vt:lpstr>PowerPoint Presentation</vt:lpstr>
      <vt:lpstr>The Problem</vt:lpstr>
      <vt:lpstr>Over 70% living below poverty line</vt:lpstr>
      <vt:lpstr>Remote off grid locations</vt:lpstr>
      <vt:lpstr>Almost totally reliant on fishing for food and income</vt:lpstr>
      <vt:lpstr>No Control over Market Prices </vt:lpstr>
      <vt:lpstr>PowerPoint Presentation</vt:lpstr>
      <vt:lpstr>Limited or no access to clean water</vt:lpstr>
      <vt:lpstr>Reliant on dirty fuels</vt:lpstr>
      <vt:lpstr>The Solution</vt:lpstr>
      <vt:lpstr>Workshop</vt:lpstr>
      <vt:lpstr>PowerPoint Presentation</vt:lpstr>
      <vt:lpstr>Sustainability Framework Model</vt:lpstr>
      <vt:lpstr>Wind/Solar Solution for Got Kachola, Lake Victoria</vt:lpstr>
      <vt:lpstr>Project Outcomes</vt:lpstr>
      <vt:lpstr>Examples of Research Collaboration with Renewable World</vt:lpstr>
      <vt:lpstr>Kenya 2013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aidan.duffy</dc:creator>
  <cp:lastModifiedBy>Windows User</cp:lastModifiedBy>
  <cp:revision>20</cp:revision>
  <dcterms:created xsi:type="dcterms:W3CDTF">2010-11-24T12:27:03Z</dcterms:created>
  <dcterms:modified xsi:type="dcterms:W3CDTF">2013-11-28T15:01:17Z</dcterms:modified>
</cp:coreProperties>
</file>