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892" r:id="rId1"/>
    <p:sldMasterId id="2147483904" r:id="rId2"/>
  </p:sldMasterIdLst>
  <p:notesMasterIdLst>
    <p:notesMasterId r:id="rId34"/>
  </p:notesMasterIdLst>
  <p:handoutMasterIdLst>
    <p:handoutMasterId r:id="rId35"/>
  </p:handoutMasterIdLst>
  <p:sldIdLst>
    <p:sldId id="558" r:id="rId3"/>
    <p:sldId id="492" r:id="rId4"/>
    <p:sldId id="566" r:id="rId5"/>
    <p:sldId id="568" r:id="rId6"/>
    <p:sldId id="565" r:id="rId7"/>
    <p:sldId id="561" r:id="rId8"/>
    <p:sldId id="567" r:id="rId9"/>
    <p:sldId id="560" r:id="rId10"/>
    <p:sldId id="563" r:id="rId11"/>
    <p:sldId id="536" r:id="rId12"/>
    <p:sldId id="538" r:id="rId13"/>
    <p:sldId id="539" r:id="rId14"/>
    <p:sldId id="540" r:id="rId15"/>
    <p:sldId id="545" r:id="rId16"/>
    <p:sldId id="544" r:id="rId17"/>
    <p:sldId id="535" r:id="rId18"/>
    <p:sldId id="541" r:id="rId19"/>
    <p:sldId id="546" r:id="rId20"/>
    <p:sldId id="547" r:id="rId21"/>
    <p:sldId id="548" r:id="rId22"/>
    <p:sldId id="549" r:id="rId23"/>
    <p:sldId id="550" r:id="rId24"/>
    <p:sldId id="551" r:id="rId25"/>
    <p:sldId id="553" r:id="rId26"/>
    <p:sldId id="554" r:id="rId27"/>
    <p:sldId id="555" r:id="rId28"/>
    <p:sldId id="570" r:id="rId29"/>
    <p:sldId id="556" r:id="rId30"/>
    <p:sldId id="557" r:id="rId31"/>
    <p:sldId id="543" r:id="rId32"/>
    <p:sldId id="572" r:id="rId33"/>
  </p:sldIdLst>
  <p:sldSz cx="9906000" cy="6858000" type="A4"/>
  <p:notesSz cx="9805988" cy="6648450"/>
  <p:defaultTextStyle>
    <a:defPPr>
      <a:defRPr lang="en-US"/>
    </a:defPPr>
    <a:lvl1pPr algn="l" rtl="0" eaLnBrk="0" fontAlgn="base" hangingPunct="0">
      <a:spcBef>
        <a:spcPct val="30000"/>
      </a:spcBef>
      <a:spcAft>
        <a:spcPct val="0"/>
      </a:spcAft>
      <a:buClr>
        <a:schemeClr val="accent2"/>
      </a:buClr>
      <a:buSzPct val="70000"/>
      <a:buFont typeface="Monotype Sorts" pitchFamily="2" charset="2"/>
      <a:buChar char="n"/>
      <a:defRPr kumimoji="1" sz="2400" kern="1200">
        <a:solidFill>
          <a:schemeClr val="tx1"/>
        </a:solidFill>
        <a:latin typeface="Arial" charset="0"/>
        <a:ea typeface="+mn-ea"/>
        <a:cs typeface="+mn-cs"/>
      </a:defRPr>
    </a:lvl1pPr>
    <a:lvl2pPr marL="457200" algn="l" rtl="0" eaLnBrk="0" fontAlgn="base" hangingPunct="0">
      <a:spcBef>
        <a:spcPct val="30000"/>
      </a:spcBef>
      <a:spcAft>
        <a:spcPct val="0"/>
      </a:spcAft>
      <a:buClr>
        <a:schemeClr val="accent2"/>
      </a:buClr>
      <a:buSzPct val="70000"/>
      <a:buFont typeface="Monotype Sorts" pitchFamily="2" charset="2"/>
      <a:buChar char="n"/>
      <a:defRPr kumimoji="1" sz="2400" kern="1200">
        <a:solidFill>
          <a:schemeClr val="tx1"/>
        </a:solidFill>
        <a:latin typeface="Arial" charset="0"/>
        <a:ea typeface="+mn-ea"/>
        <a:cs typeface="+mn-cs"/>
      </a:defRPr>
    </a:lvl2pPr>
    <a:lvl3pPr marL="914400" algn="l" rtl="0" eaLnBrk="0" fontAlgn="base" hangingPunct="0">
      <a:spcBef>
        <a:spcPct val="30000"/>
      </a:spcBef>
      <a:spcAft>
        <a:spcPct val="0"/>
      </a:spcAft>
      <a:buClr>
        <a:schemeClr val="accent2"/>
      </a:buClr>
      <a:buSzPct val="70000"/>
      <a:buFont typeface="Monotype Sorts" pitchFamily="2" charset="2"/>
      <a:buChar char="n"/>
      <a:defRPr kumimoji="1" sz="2400" kern="1200">
        <a:solidFill>
          <a:schemeClr val="tx1"/>
        </a:solidFill>
        <a:latin typeface="Arial" charset="0"/>
        <a:ea typeface="+mn-ea"/>
        <a:cs typeface="+mn-cs"/>
      </a:defRPr>
    </a:lvl3pPr>
    <a:lvl4pPr marL="1371600" algn="l" rtl="0" eaLnBrk="0" fontAlgn="base" hangingPunct="0">
      <a:spcBef>
        <a:spcPct val="30000"/>
      </a:spcBef>
      <a:spcAft>
        <a:spcPct val="0"/>
      </a:spcAft>
      <a:buClr>
        <a:schemeClr val="accent2"/>
      </a:buClr>
      <a:buSzPct val="70000"/>
      <a:buFont typeface="Monotype Sorts" pitchFamily="2" charset="2"/>
      <a:buChar char="n"/>
      <a:defRPr kumimoji="1" sz="2400" kern="1200">
        <a:solidFill>
          <a:schemeClr val="tx1"/>
        </a:solidFill>
        <a:latin typeface="Arial" charset="0"/>
        <a:ea typeface="+mn-ea"/>
        <a:cs typeface="+mn-cs"/>
      </a:defRPr>
    </a:lvl4pPr>
    <a:lvl5pPr marL="1828800" algn="l" rtl="0" eaLnBrk="0" fontAlgn="base" hangingPunct="0">
      <a:spcBef>
        <a:spcPct val="30000"/>
      </a:spcBef>
      <a:spcAft>
        <a:spcPct val="0"/>
      </a:spcAft>
      <a:buClr>
        <a:schemeClr val="accent2"/>
      </a:buClr>
      <a:buSzPct val="70000"/>
      <a:buFont typeface="Monotype Sorts" pitchFamily="2" charset="2"/>
      <a:buChar char="n"/>
      <a:defRPr kumimoji="1" sz="2400" kern="1200">
        <a:solidFill>
          <a:schemeClr val="tx1"/>
        </a:solidFill>
        <a:latin typeface="Arial" charset="0"/>
        <a:ea typeface="+mn-ea"/>
        <a:cs typeface="+mn-cs"/>
      </a:defRPr>
    </a:lvl5pPr>
    <a:lvl6pPr marL="2286000" algn="l" defTabSz="914400" rtl="0" eaLnBrk="1" latinLnBrk="0" hangingPunct="1">
      <a:defRPr kumimoji="1" sz="2400" kern="1200">
        <a:solidFill>
          <a:schemeClr val="tx1"/>
        </a:solidFill>
        <a:latin typeface="Arial" charset="0"/>
        <a:ea typeface="+mn-ea"/>
        <a:cs typeface="+mn-cs"/>
      </a:defRPr>
    </a:lvl6pPr>
    <a:lvl7pPr marL="2743200" algn="l" defTabSz="914400" rtl="0" eaLnBrk="1" latinLnBrk="0" hangingPunct="1">
      <a:defRPr kumimoji="1" sz="2400" kern="1200">
        <a:solidFill>
          <a:schemeClr val="tx1"/>
        </a:solidFill>
        <a:latin typeface="Arial" charset="0"/>
        <a:ea typeface="+mn-ea"/>
        <a:cs typeface="+mn-cs"/>
      </a:defRPr>
    </a:lvl7pPr>
    <a:lvl8pPr marL="3200400" algn="l" defTabSz="914400" rtl="0" eaLnBrk="1" latinLnBrk="0" hangingPunct="1">
      <a:defRPr kumimoji="1" sz="2400" kern="1200">
        <a:solidFill>
          <a:schemeClr val="tx1"/>
        </a:solidFill>
        <a:latin typeface="Arial" charset="0"/>
        <a:ea typeface="+mn-ea"/>
        <a:cs typeface="+mn-cs"/>
      </a:defRPr>
    </a:lvl8pPr>
    <a:lvl9pPr marL="3657600" algn="l" defTabSz="914400" rtl="0" eaLnBrk="1" latinLnBrk="0" hangingPunct="1">
      <a:defRPr kumimoji="1"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tx1"/>
    </p:penClr>
  </p:showPr>
  <p:clrMru>
    <a:srgbClr val="66CCFF"/>
    <a:srgbClr val="000099"/>
    <a:srgbClr val="FFFFFF"/>
    <a:srgbClr val="B4F8FA"/>
    <a:srgbClr val="3333CC"/>
    <a:srgbClr val="CCFF99"/>
    <a:srgbClr val="FFFFCC"/>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92" autoAdjust="0"/>
    <p:restoredTop sz="96599" autoAdjust="0"/>
  </p:normalViewPr>
  <p:slideViewPr>
    <p:cSldViewPr snapToObjects="1">
      <p:cViewPr>
        <p:scale>
          <a:sx n="75" d="100"/>
          <a:sy n="75" d="100"/>
        </p:scale>
        <p:origin x="-354" y="-594"/>
      </p:cViewPr>
      <p:guideLst>
        <p:guide orient="horz" pos="2160"/>
        <p:guide pos="3121"/>
      </p:guideLst>
    </p:cSldViewPr>
  </p:slideViewPr>
  <p:outlineViewPr>
    <p:cViewPr>
      <p:scale>
        <a:sx n="33" d="100"/>
        <a:sy n="33" d="100"/>
      </p:scale>
      <p:origin x="0" y="0"/>
    </p:cViewPr>
  </p:outlineViewPr>
  <p:notesTextViewPr>
    <p:cViewPr>
      <p:scale>
        <a:sx n="75" d="100"/>
        <a:sy n="75" d="100"/>
      </p:scale>
      <p:origin x="0" y="0"/>
    </p:cViewPr>
  </p:notesTextViewPr>
  <p:sorterViewPr>
    <p:cViewPr>
      <p:scale>
        <a:sx n="75" d="100"/>
        <a:sy n="75" d="100"/>
      </p:scale>
      <p:origin x="0" y="288"/>
    </p:cViewPr>
  </p:sorterViewPr>
  <p:notesViewPr>
    <p:cSldViewPr snapToObjects="1">
      <p:cViewPr varScale="1">
        <p:scale>
          <a:sx n="100" d="100"/>
          <a:sy n="100" d="100"/>
        </p:scale>
        <p:origin x="-666" y="-96"/>
      </p:cViewPr>
      <p:guideLst>
        <p:guide orient="horz" pos="2094"/>
        <p:guide pos="308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424815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SzTx/>
              <a:buFontTx/>
              <a:buNone/>
              <a:defRPr kumimoji="0" sz="1200">
                <a:latin typeface="Times New Roman" pitchFamily="18" charset="0"/>
              </a:defRPr>
            </a:lvl1pPr>
          </a:lstStyle>
          <a:p>
            <a:pPr>
              <a:defRPr/>
            </a:pPr>
            <a:endParaRPr lang="en-US"/>
          </a:p>
        </p:txBody>
      </p:sp>
      <p:sp>
        <p:nvSpPr>
          <p:cNvPr id="27651" name="Rectangle 3"/>
          <p:cNvSpPr>
            <a:spLocks noGrp="1" noChangeArrowheads="1"/>
          </p:cNvSpPr>
          <p:nvPr>
            <p:ph type="dt" sz="quarter" idx="1"/>
          </p:nvPr>
        </p:nvSpPr>
        <p:spPr bwMode="auto">
          <a:xfrm>
            <a:off x="5557838" y="0"/>
            <a:ext cx="424815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SzTx/>
              <a:buFontTx/>
              <a:buNone/>
              <a:defRPr kumimoji="0" sz="1200">
                <a:latin typeface="Times New Roman" pitchFamily="18" charset="0"/>
              </a:defRPr>
            </a:lvl1pPr>
          </a:lstStyle>
          <a:p>
            <a:pPr>
              <a:defRPr/>
            </a:pPr>
            <a:endParaRPr lang="en-US"/>
          </a:p>
        </p:txBody>
      </p:sp>
      <p:sp>
        <p:nvSpPr>
          <p:cNvPr id="27652" name="Rectangle 4"/>
          <p:cNvSpPr>
            <a:spLocks noGrp="1" noChangeArrowheads="1"/>
          </p:cNvSpPr>
          <p:nvPr>
            <p:ph type="ftr" sz="quarter" idx="2"/>
          </p:nvPr>
        </p:nvSpPr>
        <p:spPr bwMode="auto">
          <a:xfrm>
            <a:off x="0" y="6315075"/>
            <a:ext cx="4248150" cy="333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ClrTx/>
              <a:buSzTx/>
              <a:buFontTx/>
              <a:buNone/>
              <a:defRPr kumimoji="0" sz="1200">
                <a:latin typeface="Times New Roman" pitchFamily="18" charset="0"/>
              </a:defRPr>
            </a:lvl1pPr>
          </a:lstStyle>
          <a:p>
            <a:pPr>
              <a:defRPr/>
            </a:pPr>
            <a:endParaRPr lang="en-US"/>
          </a:p>
        </p:txBody>
      </p:sp>
      <p:sp>
        <p:nvSpPr>
          <p:cNvPr id="27653" name="Rectangle 5"/>
          <p:cNvSpPr>
            <a:spLocks noGrp="1" noChangeArrowheads="1"/>
          </p:cNvSpPr>
          <p:nvPr>
            <p:ph type="sldNum" sz="quarter" idx="3"/>
          </p:nvPr>
        </p:nvSpPr>
        <p:spPr bwMode="auto">
          <a:xfrm>
            <a:off x="5557838" y="6315075"/>
            <a:ext cx="4248150" cy="333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SzTx/>
              <a:buFontTx/>
              <a:buNone/>
              <a:defRPr kumimoji="0" sz="1200">
                <a:latin typeface="Times New Roman" pitchFamily="18" charset="0"/>
              </a:defRPr>
            </a:lvl1pPr>
          </a:lstStyle>
          <a:p>
            <a:pPr>
              <a:defRPr/>
            </a:pPr>
            <a:fld id="{6175ECE7-77D4-4AF8-9086-88AAC4597EB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424815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SzTx/>
              <a:buFontTx/>
              <a:buNone/>
              <a:defRPr kumimoji="0" sz="1200">
                <a:latin typeface="Times New Roman" pitchFamily="18" charset="0"/>
              </a:defRPr>
            </a:lvl1pPr>
          </a:lstStyle>
          <a:p>
            <a:pPr>
              <a:defRPr/>
            </a:pPr>
            <a:endParaRPr lang="en-US"/>
          </a:p>
        </p:txBody>
      </p:sp>
      <p:sp>
        <p:nvSpPr>
          <p:cNvPr id="29699" name="Rectangle 3"/>
          <p:cNvSpPr>
            <a:spLocks noGrp="1" noChangeArrowheads="1"/>
          </p:cNvSpPr>
          <p:nvPr>
            <p:ph type="dt" idx="1"/>
          </p:nvPr>
        </p:nvSpPr>
        <p:spPr bwMode="auto">
          <a:xfrm>
            <a:off x="5557838" y="0"/>
            <a:ext cx="424815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SzTx/>
              <a:buFontTx/>
              <a:buNone/>
              <a:defRPr kumimoji="0" sz="1200">
                <a:latin typeface="Times New Roman" pitchFamily="18" charset="0"/>
              </a:defRPr>
            </a:lvl1pPr>
          </a:lstStyle>
          <a:p>
            <a:pPr>
              <a:defRPr/>
            </a:pPr>
            <a:endParaRPr lang="en-US"/>
          </a:p>
        </p:txBody>
      </p:sp>
      <p:sp>
        <p:nvSpPr>
          <p:cNvPr id="43012" name="Rectangle 4"/>
          <p:cNvSpPr>
            <a:spLocks noGrp="1" noRot="1" noChangeAspect="1" noChangeArrowheads="1" noTextEdit="1"/>
          </p:cNvSpPr>
          <p:nvPr>
            <p:ph type="sldImg" idx="2"/>
          </p:nvPr>
        </p:nvSpPr>
        <p:spPr bwMode="auto">
          <a:xfrm>
            <a:off x="3106738" y="500063"/>
            <a:ext cx="3595687" cy="2490787"/>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1306513" y="3157538"/>
            <a:ext cx="7192962" cy="2992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29702" name="Rectangle 6"/>
          <p:cNvSpPr>
            <a:spLocks noGrp="1" noChangeArrowheads="1"/>
          </p:cNvSpPr>
          <p:nvPr>
            <p:ph type="ftr" sz="quarter" idx="4"/>
          </p:nvPr>
        </p:nvSpPr>
        <p:spPr bwMode="auto">
          <a:xfrm>
            <a:off x="0" y="6315075"/>
            <a:ext cx="4248150" cy="333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ClrTx/>
              <a:buSzTx/>
              <a:buFontTx/>
              <a:buNone/>
              <a:defRPr kumimoji="0" sz="1200">
                <a:latin typeface="Times New Roman" pitchFamily="18" charset="0"/>
              </a:defRPr>
            </a:lvl1pPr>
          </a:lstStyle>
          <a:p>
            <a:pPr>
              <a:defRPr/>
            </a:pPr>
            <a:endParaRPr lang="en-US"/>
          </a:p>
        </p:txBody>
      </p:sp>
      <p:sp>
        <p:nvSpPr>
          <p:cNvPr id="29703" name="Rectangle 7"/>
          <p:cNvSpPr>
            <a:spLocks noGrp="1" noChangeArrowheads="1"/>
          </p:cNvSpPr>
          <p:nvPr>
            <p:ph type="sldNum" sz="quarter" idx="5"/>
          </p:nvPr>
        </p:nvSpPr>
        <p:spPr bwMode="auto">
          <a:xfrm>
            <a:off x="5557838" y="6315075"/>
            <a:ext cx="4248150" cy="333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SzTx/>
              <a:buFontTx/>
              <a:buNone/>
              <a:defRPr kumimoji="0" sz="1200">
                <a:latin typeface="Times New Roman" pitchFamily="18" charset="0"/>
              </a:defRPr>
            </a:lvl1pPr>
          </a:lstStyle>
          <a:p>
            <a:pPr>
              <a:defRPr/>
            </a:pPr>
            <a:fld id="{81236CE5-AF94-47E4-81E0-A101BAFA140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0532" y="1268763"/>
            <a:ext cx="8420100" cy="1470025"/>
          </a:xfrm>
        </p:spPr>
        <p:txBody>
          <a:bodyPr/>
          <a:lstStyle/>
          <a:p>
            <a:r>
              <a:rPr lang="en-US" dirty="0" smtClean="0"/>
              <a:t>Click to edit Master title style</a:t>
            </a:r>
            <a:endParaRPr lang="en-IE" dirty="0"/>
          </a:p>
        </p:txBody>
      </p:sp>
      <p:sp>
        <p:nvSpPr>
          <p:cNvPr id="3" name="Subtitle 2"/>
          <p:cNvSpPr>
            <a:spLocks noGrp="1"/>
          </p:cNvSpPr>
          <p:nvPr>
            <p:ph type="subTitle" idx="1"/>
          </p:nvPr>
        </p:nvSpPr>
        <p:spPr>
          <a:xfrm>
            <a:off x="1598627" y="2924944"/>
            <a:ext cx="6934200" cy="3096344"/>
          </a:xfrm>
        </p:spPr>
        <p:txBody>
          <a:bodyPr/>
          <a:lstStyle>
            <a:lvl1pPr marL="0" indent="0" algn="ctr">
              <a:buNone/>
              <a:defRPr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endParaRPr lang="en-US" dirty="0" smtClean="0"/>
          </a:p>
          <a:p>
            <a:endParaRPr lang="en-IE" dirty="0"/>
          </a:p>
        </p:txBody>
      </p:sp>
      <p:sp>
        <p:nvSpPr>
          <p:cNvPr id="9"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9"/>
            <a:ext cx="222885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95300" y="274649"/>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0532" y="1268763"/>
            <a:ext cx="8420100" cy="1470025"/>
          </a:xfrm>
        </p:spPr>
        <p:txBody>
          <a:bodyPr/>
          <a:lstStyle/>
          <a:p>
            <a:r>
              <a:rPr lang="en-US" dirty="0" smtClean="0"/>
              <a:t>Click to edit Master title style</a:t>
            </a:r>
            <a:endParaRPr lang="en-IE" dirty="0"/>
          </a:p>
        </p:txBody>
      </p:sp>
      <p:sp>
        <p:nvSpPr>
          <p:cNvPr id="3" name="Subtitle 2"/>
          <p:cNvSpPr>
            <a:spLocks noGrp="1"/>
          </p:cNvSpPr>
          <p:nvPr>
            <p:ph type="subTitle" idx="1"/>
          </p:nvPr>
        </p:nvSpPr>
        <p:spPr>
          <a:xfrm>
            <a:off x="1598627" y="2924944"/>
            <a:ext cx="6934200" cy="3096344"/>
          </a:xfrm>
        </p:spPr>
        <p:txBody>
          <a:bodyPr/>
          <a:lstStyle>
            <a:lvl1pPr marL="0" indent="0" algn="ctr">
              <a:buNone/>
              <a:defRPr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endParaRPr lang="en-US" dirty="0" smtClean="0"/>
          </a:p>
          <a:p>
            <a:endParaRPr lang="en-IE" dirty="0"/>
          </a:p>
        </p:txBody>
      </p:sp>
      <p:sp>
        <p:nvSpPr>
          <p:cNvPr id="9"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E" dirty="0"/>
          </a:p>
        </p:txBody>
      </p:sp>
      <p:sp>
        <p:nvSpPr>
          <p:cNvPr id="7"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9"/>
            <a:ext cx="84201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8"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10" name="Slide Number Placeholder 5"/>
          <p:cNvSpPr>
            <a:spLocks noGrp="1"/>
          </p:cNvSpPr>
          <p:nvPr>
            <p:ph type="sldNum" sz="quarter" idx="10"/>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6"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872972" y="273059"/>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E" dirty="0"/>
          </a:p>
        </p:txBody>
      </p:sp>
      <p:sp>
        <p:nvSpPr>
          <p:cNvPr id="7"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7"/>
            <a:ext cx="222885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95300" y="274647"/>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Slide Number Placeholder 5"/>
          <p:cNvSpPr>
            <a:spLocks noGrp="1"/>
          </p:cNvSpPr>
          <p:nvPr>
            <p:ph type="sldNum" sz="quarter" idx="4"/>
          </p:nvPr>
        </p:nvSpPr>
        <p:spPr>
          <a:xfrm>
            <a:off x="3860879" y="6237321"/>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11"/>
            <a:ext cx="84201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8"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10" name="Slide Number Placeholder 5"/>
          <p:cNvSpPr>
            <a:spLocks noGrp="1"/>
          </p:cNvSpPr>
          <p:nvPr>
            <p:ph type="sldNum" sz="quarter" idx="10"/>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6"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872972" y="27306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5"/>
          <p:cNvSpPr>
            <a:spLocks noGrp="1"/>
          </p:cNvSpPr>
          <p:nvPr>
            <p:ph type="sldNum" sz="quarter" idx="4"/>
          </p:nvPr>
        </p:nvSpPr>
        <p:spPr>
          <a:xfrm>
            <a:off x="3860879" y="6237323"/>
            <a:ext cx="2311400" cy="365125"/>
          </a:xfrm>
          <a:prstGeom prst="rect">
            <a:avLst/>
          </a:prstGeom>
        </p:spPr>
        <p:txBody>
          <a:bodyPr/>
          <a:lstStyle>
            <a:lvl1pPr algn="ctr">
              <a:defRPr sz="1200" baseline="0"/>
            </a:lvl1pPr>
          </a:lstStyle>
          <a:p>
            <a:endParaRPr lang="en-I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506506" y="1484789"/>
            <a:ext cx="8915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E" dirty="0"/>
          </a:p>
        </p:txBody>
      </p:sp>
      <p:pic>
        <p:nvPicPr>
          <p:cNvPr id="7" name="Picture 6"/>
          <p:cNvPicPr/>
          <p:nvPr userDrawn="1"/>
        </p:nvPicPr>
        <p:blipFill>
          <a:blip r:embed="rId13" cstate="print"/>
          <a:srcRect/>
          <a:stretch>
            <a:fillRect/>
          </a:stretch>
        </p:blipFill>
        <p:spPr bwMode="auto">
          <a:xfrm>
            <a:off x="194475" y="5805273"/>
            <a:ext cx="1005874" cy="928499"/>
          </a:xfrm>
          <a:prstGeom prst="rect">
            <a:avLst/>
          </a:prstGeom>
          <a:noFill/>
          <a:ln w="9525">
            <a:noFill/>
            <a:miter lim="800000"/>
            <a:headEnd/>
            <a:tailEnd/>
          </a:ln>
        </p:spPr>
      </p:pic>
      <p:pic>
        <p:nvPicPr>
          <p:cNvPr id="9" name="Picture 7" descr="del logo.gif"/>
          <p:cNvPicPr>
            <a:picLocks noChangeAspect="1"/>
          </p:cNvPicPr>
          <p:nvPr userDrawn="1"/>
        </p:nvPicPr>
        <p:blipFill>
          <a:blip r:embed="rId14" cstate="print"/>
          <a:srcRect/>
          <a:stretch>
            <a:fillRect/>
          </a:stretch>
        </p:blipFill>
        <p:spPr bwMode="auto">
          <a:xfrm>
            <a:off x="8076146" y="6072188"/>
            <a:ext cx="1692275" cy="6667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506506" y="1484789"/>
            <a:ext cx="89154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E" dirty="0"/>
          </a:p>
        </p:txBody>
      </p:sp>
      <p:pic>
        <p:nvPicPr>
          <p:cNvPr id="7" name="Picture 6"/>
          <p:cNvPicPr/>
          <p:nvPr userDrawn="1"/>
        </p:nvPicPr>
        <p:blipFill>
          <a:blip r:embed="rId13" cstate="print"/>
          <a:srcRect/>
          <a:stretch>
            <a:fillRect/>
          </a:stretch>
        </p:blipFill>
        <p:spPr bwMode="auto">
          <a:xfrm>
            <a:off x="194475" y="5805271"/>
            <a:ext cx="1005874" cy="928499"/>
          </a:xfrm>
          <a:prstGeom prst="rect">
            <a:avLst/>
          </a:prstGeom>
          <a:noFill/>
          <a:ln w="9525">
            <a:noFill/>
            <a:miter lim="800000"/>
            <a:headEnd/>
            <a:tailEnd/>
          </a:ln>
        </p:spPr>
      </p:pic>
      <p:pic>
        <p:nvPicPr>
          <p:cNvPr id="9" name="Picture 7" descr="del logo.gif"/>
          <p:cNvPicPr>
            <a:picLocks noChangeAspect="1"/>
          </p:cNvPicPr>
          <p:nvPr userDrawn="1"/>
        </p:nvPicPr>
        <p:blipFill>
          <a:blip r:embed="rId14" cstate="print"/>
          <a:srcRect/>
          <a:stretch>
            <a:fillRect/>
          </a:stretch>
        </p:blipFill>
        <p:spPr bwMode="auto">
          <a:xfrm>
            <a:off x="8076145" y="6072188"/>
            <a:ext cx="1692275" cy="6667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w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image" Target="../media/image14.png"/><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13.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3.xml"/><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3.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6.jpeg"/><Relationship Id="rId18" Type="http://schemas.openxmlformats.org/officeDocument/2006/relationships/image" Target="../media/image71.jpeg"/><Relationship Id="rId3" Type="http://schemas.openxmlformats.org/officeDocument/2006/relationships/image" Target="../media/image56.jpeg"/><Relationship Id="rId21" Type="http://schemas.openxmlformats.org/officeDocument/2006/relationships/image" Target="../media/image74.jpeg"/><Relationship Id="rId7" Type="http://schemas.openxmlformats.org/officeDocument/2006/relationships/image" Target="../media/image60.jpeg"/><Relationship Id="rId12" Type="http://schemas.openxmlformats.org/officeDocument/2006/relationships/image" Target="../media/image65.jpeg"/><Relationship Id="rId17" Type="http://schemas.openxmlformats.org/officeDocument/2006/relationships/image" Target="../media/image70.jpeg"/><Relationship Id="rId25" Type="http://schemas.openxmlformats.org/officeDocument/2006/relationships/image" Target="../media/image78.jpeg"/><Relationship Id="rId2" Type="http://schemas.openxmlformats.org/officeDocument/2006/relationships/image" Target="../media/image55.jpeg"/><Relationship Id="rId16" Type="http://schemas.openxmlformats.org/officeDocument/2006/relationships/image" Target="../media/image69.jpeg"/><Relationship Id="rId20" Type="http://schemas.openxmlformats.org/officeDocument/2006/relationships/image" Target="../media/image73.jpeg"/><Relationship Id="rId1" Type="http://schemas.openxmlformats.org/officeDocument/2006/relationships/slideLayout" Target="../slideLayouts/slideLayout13.xml"/><Relationship Id="rId6" Type="http://schemas.openxmlformats.org/officeDocument/2006/relationships/image" Target="../media/image59.jpeg"/><Relationship Id="rId11" Type="http://schemas.openxmlformats.org/officeDocument/2006/relationships/image" Target="../media/image64.jpeg"/><Relationship Id="rId24" Type="http://schemas.openxmlformats.org/officeDocument/2006/relationships/image" Target="../media/image77.jpeg"/><Relationship Id="rId5" Type="http://schemas.openxmlformats.org/officeDocument/2006/relationships/image" Target="../media/image58.jpeg"/><Relationship Id="rId15" Type="http://schemas.openxmlformats.org/officeDocument/2006/relationships/image" Target="../media/image68.jpeg"/><Relationship Id="rId23" Type="http://schemas.openxmlformats.org/officeDocument/2006/relationships/image" Target="../media/image76.jpeg"/><Relationship Id="rId10" Type="http://schemas.openxmlformats.org/officeDocument/2006/relationships/image" Target="../media/image63.jpeg"/><Relationship Id="rId19" Type="http://schemas.openxmlformats.org/officeDocument/2006/relationships/image" Target="../media/image72.jpeg"/><Relationship Id="rId4" Type="http://schemas.openxmlformats.org/officeDocument/2006/relationships/image" Target="../media/image57.jpeg"/><Relationship Id="rId9" Type="http://schemas.openxmlformats.org/officeDocument/2006/relationships/image" Target="../media/image62.jpeg"/><Relationship Id="rId14" Type="http://schemas.openxmlformats.org/officeDocument/2006/relationships/image" Target="../media/image67.jpeg"/><Relationship Id="rId22" Type="http://schemas.openxmlformats.org/officeDocument/2006/relationships/image" Target="../media/image75.jpeg"/></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wormsreadymix.com/slats.html" TargetMode="External"/><Relationship Id="rId2" Type="http://schemas.openxmlformats.org/officeDocument/2006/relationships/hyperlink" Target="http://www.extension.org/pages/30307/types-of-anaerobic-digesters" TargetMode="Externa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hyperlink" Target="http://www.wormsreadymix.com/slats.html" TargetMode="External"/><Relationship Id="rId2" Type="http://schemas.openxmlformats.org/officeDocument/2006/relationships/hyperlink" Target="http://www.extension.org/pages/30307/types-of-anaerobic-digesters"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E" i="1" dirty="0" smtClean="0"/>
              <a:t>Fractal Applications: From Anaerobic Digestion To Urban Wind Turbulence</a:t>
            </a:r>
            <a:endParaRPr lang="en-IE" b="1" dirty="0"/>
          </a:p>
        </p:txBody>
      </p:sp>
      <p:sp>
        <p:nvSpPr>
          <p:cNvPr id="3" name="Subtitle 2"/>
          <p:cNvSpPr>
            <a:spLocks noGrp="1"/>
          </p:cNvSpPr>
          <p:nvPr>
            <p:ph type="subTitle" idx="1"/>
          </p:nvPr>
        </p:nvSpPr>
        <p:spPr/>
        <p:txBody>
          <a:bodyPr>
            <a:normAutofit lnSpcReduction="10000"/>
          </a:bodyPr>
          <a:lstStyle/>
          <a:p>
            <a:endParaRPr lang="en-IE" b="1" dirty="0" smtClean="0"/>
          </a:p>
          <a:p>
            <a:r>
              <a:rPr lang="en-IE" b="1" dirty="0" smtClean="0"/>
              <a:t>Thomas Woolmington</a:t>
            </a:r>
          </a:p>
          <a:p>
            <a:r>
              <a:rPr lang="en-IE" sz="1800" b="1" dirty="0" smtClean="0"/>
              <a:t>School of Electrical Engineering Systems</a:t>
            </a:r>
          </a:p>
          <a:p>
            <a:endParaRPr lang="en-IE" sz="2600" dirty="0" smtClean="0"/>
          </a:p>
          <a:p>
            <a:r>
              <a:rPr lang="en-IE" sz="2600" dirty="0" smtClean="0"/>
              <a:t>Prof. Jonathan Blackledge</a:t>
            </a:r>
          </a:p>
          <a:p>
            <a:endParaRPr lang="en-IE" sz="2000" dirty="0" smtClean="0"/>
          </a:p>
          <a:p>
            <a:r>
              <a:rPr lang="en-IE" sz="2000" dirty="0" smtClean="0"/>
              <a:t>Date 15/2/2013</a:t>
            </a:r>
            <a:endParaRPr lang="en-IE"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7339632" y="1860289"/>
            <a:ext cx="963413" cy="963413"/>
          </a:xfrm>
          <a:custGeom>
            <a:avLst/>
            <a:gdLst>
              <a:gd name="connsiteX0" fmla="*/ 0 w 963413"/>
              <a:gd name="connsiteY0" fmla="*/ 481707 h 963413"/>
              <a:gd name="connsiteX1" fmla="*/ 141089 w 963413"/>
              <a:gd name="connsiteY1" fmla="*/ 141089 h 963413"/>
              <a:gd name="connsiteX2" fmla="*/ 481708 w 963413"/>
              <a:gd name="connsiteY2" fmla="*/ 1 h 963413"/>
              <a:gd name="connsiteX3" fmla="*/ 822326 w 963413"/>
              <a:gd name="connsiteY3" fmla="*/ 141090 h 963413"/>
              <a:gd name="connsiteX4" fmla="*/ 963414 w 963413"/>
              <a:gd name="connsiteY4" fmla="*/ 481709 h 963413"/>
              <a:gd name="connsiteX5" fmla="*/ 822325 w 963413"/>
              <a:gd name="connsiteY5" fmla="*/ 822327 h 963413"/>
              <a:gd name="connsiteX6" fmla="*/ 481707 w 963413"/>
              <a:gd name="connsiteY6" fmla="*/ 963416 h 963413"/>
              <a:gd name="connsiteX7" fmla="*/ 141089 w 963413"/>
              <a:gd name="connsiteY7" fmla="*/ 822327 h 963413"/>
              <a:gd name="connsiteX8" fmla="*/ 1 w 963413"/>
              <a:gd name="connsiteY8" fmla="*/ 481708 h 963413"/>
              <a:gd name="connsiteX9" fmla="*/ 0 w 963413"/>
              <a:gd name="connsiteY9" fmla="*/ 481707 h 96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413" h="963413">
                <a:moveTo>
                  <a:pt x="0" y="481707"/>
                </a:moveTo>
                <a:cubicBezTo>
                  <a:pt x="0" y="353950"/>
                  <a:pt x="50751" y="231426"/>
                  <a:pt x="141089" y="141089"/>
                </a:cubicBezTo>
                <a:cubicBezTo>
                  <a:pt x="231427" y="50752"/>
                  <a:pt x="353951" y="1"/>
                  <a:pt x="481708" y="1"/>
                </a:cubicBezTo>
                <a:cubicBezTo>
                  <a:pt x="609465" y="1"/>
                  <a:pt x="731989" y="50752"/>
                  <a:pt x="822326" y="141090"/>
                </a:cubicBezTo>
                <a:cubicBezTo>
                  <a:pt x="912663" y="231428"/>
                  <a:pt x="963414" y="353952"/>
                  <a:pt x="963414" y="481709"/>
                </a:cubicBezTo>
                <a:cubicBezTo>
                  <a:pt x="963414" y="609466"/>
                  <a:pt x="912663" y="731990"/>
                  <a:pt x="822325" y="822327"/>
                </a:cubicBezTo>
                <a:cubicBezTo>
                  <a:pt x="731987" y="912665"/>
                  <a:pt x="609463" y="963416"/>
                  <a:pt x="481707" y="963416"/>
                </a:cubicBezTo>
                <a:cubicBezTo>
                  <a:pt x="353950" y="963416"/>
                  <a:pt x="231426" y="912665"/>
                  <a:pt x="141089" y="822327"/>
                </a:cubicBezTo>
                <a:cubicBezTo>
                  <a:pt x="50751" y="731989"/>
                  <a:pt x="0" y="609465"/>
                  <a:pt x="1" y="481708"/>
                </a:cubicBezTo>
                <a:lnTo>
                  <a:pt x="0" y="48170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51249" tIns="151248" rIns="151249" bIns="151248" numCol="1" spcCol="1270" anchor="ctr" anchorCtr="0">
            <a:noAutofit/>
          </a:bodyPr>
          <a:lstStyle/>
          <a:p>
            <a:pPr lvl="0" algn="ctr" defTabSz="355600">
              <a:lnSpc>
                <a:spcPct val="90000"/>
              </a:lnSpc>
              <a:spcBef>
                <a:spcPct val="0"/>
              </a:spcBef>
              <a:spcAft>
                <a:spcPct val="35000"/>
              </a:spcAft>
              <a:buNone/>
            </a:pPr>
            <a:r>
              <a:rPr lang="en-IE" sz="800" kern="1200" dirty="0" smtClean="0"/>
              <a:t>Correlation of simulation  with image</a:t>
            </a:r>
            <a:endParaRPr lang="en-IE" sz="800" kern="1200" dirty="0"/>
          </a:p>
        </p:txBody>
      </p:sp>
      <p:sp>
        <p:nvSpPr>
          <p:cNvPr id="11" name="Freeform 10"/>
          <p:cNvSpPr/>
          <p:nvPr/>
        </p:nvSpPr>
        <p:spPr>
          <a:xfrm>
            <a:off x="6114788" y="1949845"/>
            <a:ext cx="963413" cy="963413"/>
          </a:xfrm>
          <a:custGeom>
            <a:avLst/>
            <a:gdLst>
              <a:gd name="connsiteX0" fmla="*/ 0 w 963413"/>
              <a:gd name="connsiteY0" fmla="*/ 481707 h 963413"/>
              <a:gd name="connsiteX1" fmla="*/ 141089 w 963413"/>
              <a:gd name="connsiteY1" fmla="*/ 141089 h 963413"/>
              <a:gd name="connsiteX2" fmla="*/ 481708 w 963413"/>
              <a:gd name="connsiteY2" fmla="*/ 1 h 963413"/>
              <a:gd name="connsiteX3" fmla="*/ 822326 w 963413"/>
              <a:gd name="connsiteY3" fmla="*/ 141090 h 963413"/>
              <a:gd name="connsiteX4" fmla="*/ 963414 w 963413"/>
              <a:gd name="connsiteY4" fmla="*/ 481709 h 963413"/>
              <a:gd name="connsiteX5" fmla="*/ 822325 w 963413"/>
              <a:gd name="connsiteY5" fmla="*/ 822327 h 963413"/>
              <a:gd name="connsiteX6" fmla="*/ 481707 w 963413"/>
              <a:gd name="connsiteY6" fmla="*/ 963416 h 963413"/>
              <a:gd name="connsiteX7" fmla="*/ 141089 w 963413"/>
              <a:gd name="connsiteY7" fmla="*/ 822327 h 963413"/>
              <a:gd name="connsiteX8" fmla="*/ 1 w 963413"/>
              <a:gd name="connsiteY8" fmla="*/ 481708 h 963413"/>
              <a:gd name="connsiteX9" fmla="*/ 0 w 963413"/>
              <a:gd name="connsiteY9" fmla="*/ 481707 h 96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413" h="963413">
                <a:moveTo>
                  <a:pt x="0" y="481707"/>
                </a:moveTo>
                <a:cubicBezTo>
                  <a:pt x="0" y="353950"/>
                  <a:pt x="50751" y="231426"/>
                  <a:pt x="141089" y="141089"/>
                </a:cubicBezTo>
                <a:cubicBezTo>
                  <a:pt x="231427" y="50752"/>
                  <a:pt x="353951" y="1"/>
                  <a:pt x="481708" y="1"/>
                </a:cubicBezTo>
                <a:cubicBezTo>
                  <a:pt x="609465" y="1"/>
                  <a:pt x="731989" y="50752"/>
                  <a:pt x="822326" y="141090"/>
                </a:cubicBezTo>
                <a:cubicBezTo>
                  <a:pt x="912663" y="231428"/>
                  <a:pt x="963414" y="353952"/>
                  <a:pt x="963414" y="481709"/>
                </a:cubicBezTo>
                <a:cubicBezTo>
                  <a:pt x="963414" y="609466"/>
                  <a:pt x="912663" y="731990"/>
                  <a:pt x="822325" y="822327"/>
                </a:cubicBezTo>
                <a:cubicBezTo>
                  <a:pt x="731987" y="912665"/>
                  <a:pt x="609463" y="963416"/>
                  <a:pt x="481707" y="963416"/>
                </a:cubicBezTo>
                <a:cubicBezTo>
                  <a:pt x="353950" y="963416"/>
                  <a:pt x="231426" y="912665"/>
                  <a:pt x="141089" y="822327"/>
                </a:cubicBezTo>
                <a:cubicBezTo>
                  <a:pt x="50751" y="731989"/>
                  <a:pt x="0" y="609465"/>
                  <a:pt x="1" y="481708"/>
                </a:cubicBezTo>
                <a:lnTo>
                  <a:pt x="0" y="48170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5">
              <a:hueOff val="424303"/>
              <a:satOff val="5874"/>
              <a:lumOff val="-16274"/>
              <a:alphaOff val="0"/>
            </a:schemeClr>
          </a:fillRef>
          <a:effectRef idx="2">
            <a:schemeClr val="accent5">
              <a:hueOff val="424303"/>
              <a:satOff val="5874"/>
              <a:lumOff val="-16274"/>
              <a:alphaOff val="0"/>
            </a:schemeClr>
          </a:effectRef>
          <a:fontRef idx="minor">
            <a:schemeClr val="lt1"/>
          </a:fontRef>
        </p:style>
        <p:txBody>
          <a:bodyPr spcFirstLastPara="0" vert="horz" wrap="square" lIns="151249" tIns="151248" rIns="151249" bIns="151248" numCol="1" spcCol="1270" anchor="ctr" anchorCtr="0">
            <a:noAutofit/>
          </a:bodyPr>
          <a:lstStyle/>
          <a:p>
            <a:pPr lvl="0" algn="ctr" defTabSz="355600">
              <a:lnSpc>
                <a:spcPct val="90000"/>
              </a:lnSpc>
              <a:spcBef>
                <a:spcPct val="0"/>
              </a:spcBef>
              <a:spcAft>
                <a:spcPct val="35000"/>
              </a:spcAft>
              <a:buNone/>
            </a:pPr>
            <a:r>
              <a:rPr lang="en-IE" sz="800" kern="1200" dirty="0" smtClean="0"/>
              <a:t>Image Acquisition</a:t>
            </a:r>
            <a:endParaRPr lang="en-IE" sz="800" kern="1200" dirty="0"/>
          </a:p>
        </p:txBody>
      </p:sp>
      <p:sp>
        <p:nvSpPr>
          <p:cNvPr id="12" name="Freeform 11"/>
          <p:cNvSpPr/>
          <p:nvPr/>
        </p:nvSpPr>
        <p:spPr>
          <a:xfrm>
            <a:off x="6691557" y="2580372"/>
            <a:ext cx="963413" cy="963413"/>
          </a:xfrm>
          <a:custGeom>
            <a:avLst/>
            <a:gdLst>
              <a:gd name="connsiteX0" fmla="*/ 0 w 963413"/>
              <a:gd name="connsiteY0" fmla="*/ 481707 h 963413"/>
              <a:gd name="connsiteX1" fmla="*/ 141089 w 963413"/>
              <a:gd name="connsiteY1" fmla="*/ 141089 h 963413"/>
              <a:gd name="connsiteX2" fmla="*/ 481708 w 963413"/>
              <a:gd name="connsiteY2" fmla="*/ 1 h 963413"/>
              <a:gd name="connsiteX3" fmla="*/ 822326 w 963413"/>
              <a:gd name="connsiteY3" fmla="*/ 141090 h 963413"/>
              <a:gd name="connsiteX4" fmla="*/ 963414 w 963413"/>
              <a:gd name="connsiteY4" fmla="*/ 481709 h 963413"/>
              <a:gd name="connsiteX5" fmla="*/ 822325 w 963413"/>
              <a:gd name="connsiteY5" fmla="*/ 822327 h 963413"/>
              <a:gd name="connsiteX6" fmla="*/ 481707 w 963413"/>
              <a:gd name="connsiteY6" fmla="*/ 963416 h 963413"/>
              <a:gd name="connsiteX7" fmla="*/ 141089 w 963413"/>
              <a:gd name="connsiteY7" fmla="*/ 822327 h 963413"/>
              <a:gd name="connsiteX8" fmla="*/ 1 w 963413"/>
              <a:gd name="connsiteY8" fmla="*/ 481708 h 963413"/>
              <a:gd name="connsiteX9" fmla="*/ 0 w 963413"/>
              <a:gd name="connsiteY9" fmla="*/ 481707 h 96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3413" h="963413">
                <a:moveTo>
                  <a:pt x="0" y="481707"/>
                </a:moveTo>
                <a:cubicBezTo>
                  <a:pt x="0" y="353950"/>
                  <a:pt x="50751" y="231426"/>
                  <a:pt x="141089" y="141089"/>
                </a:cubicBezTo>
                <a:cubicBezTo>
                  <a:pt x="231427" y="50752"/>
                  <a:pt x="353951" y="1"/>
                  <a:pt x="481708" y="1"/>
                </a:cubicBezTo>
                <a:cubicBezTo>
                  <a:pt x="609465" y="1"/>
                  <a:pt x="731989" y="50752"/>
                  <a:pt x="822326" y="141090"/>
                </a:cubicBezTo>
                <a:cubicBezTo>
                  <a:pt x="912663" y="231428"/>
                  <a:pt x="963414" y="353952"/>
                  <a:pt x="963414" y="481709"/>
                </a:cubicBezTo>
                <a:cubicBezTo>
                  <a:pt x="963414" y="609466"/>
                  <a:pt x="912663" y="731990"/>
                  <a:pt x="822325" y="822327"/>
                </a:cubicBezTo>
                <a:cubicBezTo>
                  <a:pt x="731987" y="912665"/>
                  <a:pt x="609463" y="963416"/>
                  <a:pt x="481707" y="963416"/>
                </a:cubicBezTo>
                <a:cubicBezTo>
                  <a:pt x="353950" y="963416"/>
                  <a:pt x="231426" y="912665"/>
                  <a:pt x="141089" y="822327"/>
                </a:cubicBezTo>
                <a:cubicBezTo>
                  <a:pt x="50751" y="731989"/>
                  <a:pt x="0" y="609465"/>
                  <a:pt x="1" y="481708"/>
                </a:cubicBezTo>
                <a:lnTo>
                  <a:pt x="0" y="48170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5">
              <a:hueOff val="848606"/>
              <a:satOff val="11748"/>
              <a:lumOff val="-32549"/>
              <a:alphaOff val="0"/>
            </a:schemeClr>
          </a:fillRef>
          <a:effectRef idx="2">
            <a:schemeClr val="accent5">
              <a:hueOff val="848606"/>
              <a:satOff val="11748"/>
              <a:lumOff val="-32549"/>
              <a:alphaOff val="0"/>
            </a:schemeClr>
          </a:effectRef>
          <a:fontRef idx="minor">
            <a:schemeClr val="lt1"/>
          </a:fontRef>
        </p:style>
        <p:txBody>
          <a:bodyPr spcFirstLastPara="0" vert="horz" wrap="square" lIns="151249" tIns="151248" rIns="151249" bIns="151248" numCol="1" spcCol="1270" anchor="ctr" anchorCtr="0">
            <a:noAutofit/>
          </a:bodyPr>
          <a:lstStyle/>
          <a:p>
            <a:pPr lvl="0" algn="ctr" defTabSz="355600">
              <a:lnSpc>
                <a:spcPct val="90000"/>
              </a:lnSpc>
              <a:spcBef>
                <a:spcPct val="0"/>
              </a:spcBef>
              <a:spcAft>
                <a:spcPct val="35000"/>
              </a:spcAft>
              <a:buNone/>
            </a:pPr>
            <a:r>
              <a:rPr lang="en-IE" sz="800" kern="1200" dirty="0" smtClean="0"/>
              <a:t>Mathematical Simulator</a:t>
            </a:r>
            <a:endParaRPr lang="en-IE" sz="800" kern="1200" dirty="0"/>
          </a:p>
        </p:txBody>
      </p:sp>
      <p:sp>
        <p:nvSpPr>
          <p:cNvPr id="13" name="Shape 12"/>
          <p:cNvSpPr/>
          <p:nvPr/>
        </p:nvSpPr>
        <p:spPr>
          <a:xfrm>
            <a:off x="5686608" y="1514513"/>
            <a:ext cx="2997285" cy="2397828"/>
          </a:xfrm>
          <a:prstGeom prst="funnel">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sp>
      <p:sp>
        <p:nvSpPr>
          <p:cNvPr id="7" name="Oval 6"/>
          <p:cNvSpPr/>
          <p:nvPr/>
        </p:nvSpPr>
        <p:spPr>
          <a:xfrm>
            <a:off x="5800075" y="1639412"/>
            <a:ext cx="2761784" cy="959131"/>
          </a:xfrm>
          <a:prstGeom prst="ellipse">
            <a:avLst/>
          </a:prstGeom>
          <a:scene3d>
            <a:camera prst="orthographicFront">
              <a:rot lat="0" lon="0" rev="0"/>
            </a:camera>
            <a:lightRig rig="contrasting" dir="t">
              <a:rot lat="0" lon="0" rev="1200000"/>
            </a:lightRig>
          </a:scene3d>
          <a:sp3d z="-152400" prstMaterial="matte"/>
        </p:spPr>
        <p:style>
          <a:lnRef idx="1">
            <a:schemeClr val="accent5">
              <a:hueOff val="0"/>
              <a:satOff val="0"/>
              <a:lumOff val="0"/>
              <a:alphaOff val="0"/>
            </a:schemeClr>
          </a:lnRef>
          <a:fillRef idx="1">
            <a:schemeClr val="accent5">
              <a:tint val="50000"/>
              <a:alpha val="40000"/>
              <a:hueOff val="0"/>
              <a:satOff val="0"/>
              <a:lumOff val="0"/>
              <a:alphaOff val="0"/>
            </a:schemeClr>
          </a:fillRef>
          <a:effectRef idx="0">
            <a:schemeClr val="accent5">
              <a:tint val="50000"/>
              <a:alpha val="40000"/>
              <a:hueOff val="0"/>
              <a:satOff val="0"/>
              <a:lumOff val="0"/>
              <a:alphaOff val="0"/>
            </a:schemeClr>
          </a:effectRef>
          <a:fontRef idx="minor">
            <a:schemeClr val="lt1">
              <a:hueOff val="0"/>
              <a:satOff val="0"/>
              <a:lumOff val="0"/>
              <a:alphaOff val="0"/>
            </a:schemeClr>
          </a:fontRef>
        </p:style>
      </p:sp>
      <p:sp>
        <p:nvSpPr>
          <p:cNvPr id="5122" name="TextBox 1"/>
          <p:cNvSpPr txBox="1">
            <a:spLocks noChangeArrowheads="1"/>
          </p:cNvSpPr>
          <p:nvPr/>
        </p:nvSpPr>
        <p:spPr bwMode="auto">
          <a:xfrm>
            <a:off x="595314" y="1286446"/>
            <a:ext cx="4801052" cy="5299912"/>
          </a:xfrm>
          <a:prstGeom prst="rect">
            <a:avLst/>
          </a:prstGeom>
          <a:noFill/>
          <a:ln w="9525">
            <a:noFill/>
            <a:miter lim="800000"/>
            <a:headEnd/>
            <a:tailEnd/>
          </a:ln>
        </p:spPr>
        <p:txBody>
          <a:bodyPr wrap="square">
            <a:spAutoFit/>
          </a:bodyPr>
          <a:lstStyle/>
          <a:p>
            <a:pPr>
              <a:buFont typeface="Monotype Sorts" pitchFamily="2" charset="2"/>
              <a:buNone/>
            </a:pPr>
            <a:r>
              <a:rPr lang="en-IE" sz="2000" dirty="0" smtClean="0"/>
              <a:t>Main Aims for the previous year!</a:t>
            </a:r>
          </a:p>
          <a:p>
            <a:pPr>
              <a:buFont typeface="Monotype Sorts" pitchFamily="2" charset="2"/>
              <a:buNone/>
            </a:pPr>
            <a:endParaRPr lang="en-IE" sz="2000" dirty="0" smtClean="0"/>
          </a:p>
          <a:p>
            <a:pPr>
              <a:buFont typeface="Monotype Sorts" pitchFamily="2" charset="2"/>
              <a:buNone/>
            </a:pPr>
            <a:r>
              <a:rPr lang="en-IE" sz="2000" dirty="0" smtClean="0"/>
              <a:t>2 strand approach;</a:t>
            </a:r>
          </a:p>
          <a:p>
            <a:pPr marL="266700" indent="-266700">
              <a:tabLst>
                <a:tab pos="177800" algn="l"/>
              </a:tabLst>
            </a:pPr>
            <a:r>
              <a:rPr lang="en-IE" sz="2000" dirty="0" smtClean="0"/>
              <a:t>Develop a mathematical simulator of fractal structures and determine its mathematical accuracy.</a:t>
            </a:r>
          </a:p>
          <a:p>
            <a:pPr marL="266700" indent="-266700">
              <a:tabLst>
                <a:tab pos="177800" algn="l"/>
              </a:tabLst>
            </a:pPr>
            <a:r>
              <a:rPr lang="en-IE" sz="2000" dirty="0" smtClean="0"/>
              <a:t>Acquire images of organisms that can potentially be used in the mathematical simulator.</a:t>
            </a:r>
          </a:p>
          <a:p>
            <a:pPr>
              <a:buFont typeface="Monotype Sorts" pitchFamily="2" charset="2"/>
              <a:buNone/>
            </a:pPr>
            <a:endParaRPr lang="en-IE" sz="2000" dirty="0" smtClean="0"/>
          </a:p>
          <a:p>
            <a:pPr>
              <a:buFont typeface="Monotype Sorts" pitchFamily="2" charset="2"/>
              <a:buNone/>
            </a:pPr>
            <a:r>
              <a:rPr lang="en-IE" sz="2000" dirty="0" smtClean="0"/>
              <a:t>Ideally the above two streams would merge in order to prove concept</a:t>
            </a:r>
          </a:p>
          <a:p>
            <a:pPr>
              <a:buFont typeface="Monotype Sorts" pitchFamily="2" charset="2"/>
              <a:buNone/>
            </a:pPr>
            <a:endParaRPr lang="en-IE" dirty="0"/>
          </a:p>
          <a:p>
            <a:pPr>
              <a:buFont typeface="Monotype Sorts" pitchFamily="2" charset="2"/>
              <a:buNone/>
            </a:pPr>
            <a:endParaRPr lang="en-IE" dirty="0"/>
          </a:p>
        </p:txBody>
      </p:sp>
      <p:sp>
        <p:nvSpPr>
          <p:cNvPr id="6" name="Rectangle 5"/>
          <p:cNvSpPr/>
          <p:nvPr/>
        </p:nvSpPr>
        <p:spPr>
          <a:xfrm>
            <a:off x="4880992" y="1157899"/>
            <a:ext cx="4608512" cy="3767823"/>
          </a:xfrm>
          <a:prstGeom prst="rect">
            <a:avLst/>
          </a:prstGeom>
          <a:ln w="9525" cap="flat" cmpd="sng" algn="ctr">
            <a:noFill/>
            <a:prstDash val="solid"/>
            <a:round/>
            <a:headEnd type="none" w="med" len="med"/>
            <a:tailEnd type="none" w="med" len="med"/>
          </a:ln>
        </p:spPr>
      </p:sp>
      <p:sp>
        <p:nvSpPr>
          <p:cNvPr id="8" name="Down Arrow 7"/>
          <p:cNvSpPr/>
          <p:nvPr/>
        </p:nvSpPr>
        <p:spPr>
          <a:xfrm>
            <a:off x="6917633" y="3987993"/>
            <a:ext cx="535230" cy="342546"/>
          </a:xfrm>
          <a:prstGeom prst="downArrow">
            <a:avLst/>
          </a:prstGeom>
        </p:spPr>
        <p:style>
          <a:lnRef idx="1">
            <a:schemeClr val="accent6"/>
          </a:lnRef>
          <a:fillRef idx="3">
            <a:schemeClr val="accent6"/>
          </a:fillRef>
          <a:effectRef idx="2">
            <a:schemeClr val="accent6"/>
          </a:effectRef>
          <a:fontRef idx="minor">
            <a:schemeClr val="lt1"/>
          </a:fontRef>
        </p:style>
      </p:sp>
      <p:sp>
        <p:nvSpPr>
          <p:cNvPr id="9" name="Freeform 8"/>
          <p:cNvSpPr/>
          <p:nvPr/>
        </p:nvSpPr>
        <p:spPr>
          <a:xfrm>
            <a:off x="5900699" y="4423269"/>
            <a:ext cx="2569101" cy="1685490"/>
          </a:xfrm>
          <a:custGeom>
            <a:avLst/>
            <a:gdLst>
              <a:gd name="connsiteX0" fmla="*/ 0 w 2569101"/>
              <a:gd name="connsiteY0" fmla="*/ 0 h 642275"/>
              <a:gd name="connsiteX1" fmla="*/ 2569101 w 2569101"/>
              <a:gd name="connsiteY1" fmla="*/ 0 h 642275"/>
              <a:gd name="connsiteX2" fmla="*/ 2569101 w 2569101"/>
              <a:gd name="connsiteY2" fmla="*/ 642275 h 642275"/>
              <a:gd name="connsiteX3" fmla="*/ 0 w 2569101"/>
              <a:gd name="connsiteY3" fmla="*/ 642275 h 642275"/>
              <a:gd name="connsiteX4" fmla="*/ 0 w 2569101"/>
              <a:gd name="connsiteY4" fmla="*/ 0 h 642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9101" h="642275">
                <a:moveTo>
                  <a:pt x="0" y="0"/>
                </a:moveTo>
                <a:lnTo>
                  <a:pt x="2569101" y="0"/>
                </a:lnTo>
                <a:lnTo>
                  <a:pt x="2569101" y="642275"/>
                </a:lnTo>
                <a:lnTo>
                  <a:pt x="0" y="642275"/>
                </a:lnTo>
                <a:lnTo>
                  <a:pt x="0" y="0"/>
                </a:lnTo>
                <a:close/>
              </a:path>
            </a:pathLst>
          </a:custGeom>
          <a:solidFill>
            <a:schemeClr val="accent6"/>
          </a:solidFill>
        </p:spPr>
        <p:style>
          <a:lnRef idx="1">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buNone/>
            </a:pPr>
            <a:r>
              <a:rPr lang="en-IE" sz="1300" kern="1200" dirty="0" smtClean="0"/>
              <a:t>Direct linking of organism growth rates to simulated model This gives a Quantitative value a reference to the biological growth state within a reactor.</a:t>
            </a:r>
          </a:p>
          <a:p>
            <a:pPr lvl="0" algn="ctr" defTabSz="577850">
              <a:lnSpc>
                <a:spcPct val="90000"/>
              </a:lnSpc>
              <a:spcBef>
                <a:spcPct val="0"/>
              </a:spcBef>
              <a:spcAft>
                <a:spcPct val="35000"/>
              </a:spcAft>
              <a:buNone/>
            </a:pPr>
            <a:r>
              <a:rPr lang="en-IE" sz="1300" dirty="0" smtClean="0"/>
              <a:t>This in turn can then be used to provide a closed loop means of monitoring the reactor process</a:t>
            </a:r>
            <a:endParaRPr lang="en-IE" sz="1300" kern="1200" dirty="0"/>
          </a:p>
        </p:txBody>
      </p:sp>
      <p:pic>
        <p:nvPicPr>
          <p:cNvPr id="1026" name="Picture 2" descr="C:\Users\Tom\AppData\Local\Microsoft\Windows\Temporary Internet Files\Content.IE5\LL0AYCW0\MC900434665[1].wmf"/>
          <p:cNvPicPr>
            <a:picLocks noChangeAspect="1" noChangeArrowheads="1"/>
          </p:cNvPicPr>
          <p:nvPr/>
        </p:nvPicPr>
        <p:blipFill>
          <a:blip r:embed="rId2" cstate="print"/>
          <a:srcRect/>
          <a:stretch>
            <a:fillRect/>
          </a:stretch>
        </p:blipFill>
        <p:spPr bwMode="auto">
          <a:xfrm>
            <a:off x="3595562" y="3041805"/>
            <a:ext cx="586780" cy="540000"/>
          </a:xfrm>
          <a:prstGeom prst="rect">
            <a:avLst/>
          </a:prstGeom>
          <a:noFill/>
        </p:spPr>
      </p:pic>
      <p:pic>
        <p:nvPicPr>
          <p:cNvPr id="15" name="Picture 2" descr="C:\Users\Tom\AppData\Local\Microsoft\Windows\Temporary Internet Files\Content.IE5\LL0AYCW0\MC900434665[1].wmf"/>
          <p:cNvPicPr>
            <a:picLocks noChangeAspect="1" noChangeArrowheads="1"/>
          </p:cNvPicPr>
          <p:nvPr/>
        </p:nvPicPr>
        <p:blipFill>
          <a:blip r:embed="rId2" cstate="print"/>
          <a:srcRect/>
          <a:stretch>
            <a:fillRect/>
          </a:stretch>
        </p:blipFill>
        <p:spPr bwMode="auto">
          <a:xfrm>
            <a:off x="3595566" y="4011822"/>
            <a:ext cx="586779" cy="540000"/>
          </a:xfrm>
          <a:prstGeom prst="rect">
            <a:avLst/>
          </a:prstGeom>
          <a:noFill/>
        </p:spPr>
      </p:pic>
      <p:pic>
        <p:nvPicPr>
          <p:cNvPr id="1027" name="Picture 3" descr="C:\Users\Tom\AppData\Local\Microsoft\Windows\Temporary Internet Files\Content.IE5\U8T9FA97\MC900432537[1].png"/>
          <p:cNvPicPr>
            <a:picLocks noChangeAspect="1" noChangeArrowheads="1"/>
          </p:cNvPicPr>
          <p:nvPr/>
        </p:nvPicPr>
        <p:blipFill>
          <a:blip r:embed="rId3" cstate="print"/>
          <a:srcRect/>
          <a:stretch>
            <a:fillRect/>
          </a:stretch>
        </p:blipFill>
        <p:spPr bwMode="auto">
          <a:xfrm>
            <a:off x="4304927" y="5355184"/>
            <a:ext cx="540001" cy="540000"/>
          </a:xfrm>
          <a:prstGeom prst="rect">
            <a:avLst/>
          </a:prstGeom>
          <a:noFill/>
        </p:spPr>
      </p:pic>
      <p:sp>
        <p:nvSpPr>
          <p:cNvPr id="14" name="TextBox 13"/>
          <p:cNvSpPr txBox="1"/>
          <p:nvPr/>
        </p:nvSpPr>
        <p:spPr>
          <a:xfrm>
            <a:off x="2434308" y="260648"/>
            <a:ext cx="5040560" cy="461665"/>
          </a:xfrm>
          <a:prstGeom prst="rect">
            <a:avLst/>
          </a:prstGeom>
          <a:noFill/>
        </p:spPr>
        <p:txBody>
          <a:bodyPr wrap="square" rtlCol="0">
            <a:spAutoFit/>
          </a:bodyPr>
          <a:lstStyle/>
          <a:p>
            <a:pPr algn="ctr">
              <a:buNone/>
            </a:pPr>
            <a:r>
              <a:rPr lang="en-IE" b="1" dirty="0" smtClean="0"/>
              <a:t>Year 1 Aims and Methodology</a:t>
            </a:r>
            <a:endParaRPr lang="en-IE" b="1" dirty="0"/>
          </a:p>
        </p:txBody>
      </p:sp>
      <p:sp>
        <p:nvSpPr>
          <p:cNvPr id="1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set>
                                      <p:cBhvr>
                                        <p:cTn id="7" dur="455" fill="hold">
                                          <p:stCondLst>
                                            <p:cond delay="0"/>
                                          </p:stCondLst>
                                        </p:cTn>
                                        <p:tgtEl>
                                          <p:spTgt spid="12"/>
                                        </p:tgtEl>
                                        <p:attrNameLst>
                                          <p:attrName>style.rotation</p:attrName>
                                        </p:attrNameLst>
                                      </p:cBhvr>
                                      <p:to>
                                        <p:strVal val="-45.0"/>
                                      </p:to>
                                    </p:set>
                                    <p:anim calcmode="lin" valueType="num">
                                      <p:cBhvr>
                                        <p:cTn id="8"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1000"/>
                            </p:stCondLst>
                            <p:childTnLst>
                              <p:par>
                                <p:cTn id="13" presetID="38" presetClass="entr" presetSubtype="0" accel="5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set>
                                      <p:cBhvr>
                                        <p:cTn id="15" dur="455" fill="hold">
                                          <p:stCondLst>
                                            <p:cond delay="0"/>
                                          </p:stCondLst>
                                        </p:cTn>
                                        <p:tgtEl>
                                          <p:spTgt spid="11"/>
                                        </p:tgtEl>
                                        <p:attrNameLst>
                                          <p:attrName>style.rotation</p:attrName>
                                        </p:attrNameLst>
                                      </p:cBhvr>
                                      <p:to>
                                        <p:strVal val="-45.0"/>
                                      </p:to>
                                    </p:set>
                                    <p:anim calcmode="lin" valueType="num">
                                      <p:cBhvr>
                                        <p:cTn id="16"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2000"/>
                            </p:stCondLst>
                            <p:childTnLst>
                              <p:par>
                                <p:cTn id="21" presetID="38" presetClass="entr" presetSubtype="0" accel="5000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set>
                                      <p:cBhvr>
                                        <p:cTn id="23" dur="455" fill="hold">
                                          <p:stCondLst>
                                            <p:cond delay="0"/>
                                          </p:stCondLst>
                                        </p:cTn>
                                        <p:tgtEl>
                                          <p:spTgt spid="10"/>
                                        </p:tgtEl>
                                        <p:attrNameLst>
                                          <p:attrName>style.rotation</p:attrName>
                                        </p:attrNameLst>
                                      </p:cBhvr>
                                      <p:to>
                                        <p:strVal val="-45.0"/>
                                      </p:to>
                                    </p:set>
                                    <p:anim calcmode="lin" valueType="num">
                                      <p:cBhvr>
                                        <p:cTn id="24"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3000"/>
                            </p:stCondLst>
                            <p:childTnLst>
                              <p:par>
                                <p:cTn id="29" presetID="47"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5"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strVal val="#ppt_w*0.70"/>
                                          </p:val>
                                        </p:tav>
                                        <p:tav tm="100000">
                                          <p:val>
                                            <p:strVal val="#ppt_w"/>
                                          </p:val>
                                        </p:tav>
                                      </p:tavLst>
                                    </p:anim>
                                    <p:anim calcmode="lin" valueType="num">
                                      <p:cBhvr>
                                        <p:cTn id="38" dur="1000" fill="hold"/>
                                        <p:tgtEl>
                                          <p:spTgt spid="9"/>
                                        </p:tgtEl>
                                        <p:attrNameLst>
                                          <p:attrName>ppt_h</p:attrName>
                                        </p:attrNameLst>
                                      </p:cBhvr>
                                      <p:tavLst>
                                        <p:tav tm="0">
                                          <p:val>
                                            <p:strVal val="#ppt_h"/>
                                          </p:val>
                                        </p:tav>
                                        <p:tav tm="100000">
                                          <p:val>
                                            <p:strVal val="#ppt_h"/>
                                          </p:val>
                                        </p:tav>
                                      </p:tavLst>
                                    </p:anim>
                                    <p:animEffect transition="in" filter="fade">
                                      <p:cBhvr>
                                        <p:cTn id="39" dur="1000"/>
                                        <p:tgtEl>
                                          <p:spTgt spid="9"/>
                                        </p:tgtEl>
                                      </p:cBhvr>
                                    </p:animEffect>
                                  </p:childTnLst>
                                </p:cTn>
                              </p:par>
                            </p:childTnLst>
                          </p:cTn>
                        </p:par>
                        <p:par>
                          <p:cTn id="40" fill="hold">
                            <p:stCondLst>
                              <p:cond delay="5000"/>
                            </p:stCondLst>
                            <p:childTnLst>
                              <p:par>
                                <p:cTn id="41" presetID="51" presetClass="entr" presetSubtype="0" fill="hold" nodeType="after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385" decel="100000"/>
                                        <p:tgtEl>
                                          <p:spTgt spid="1026"/>
                                        </p:tgtEl>
                                      </p:cBhvr>
                                    </p:animEffect>
                                    <p:animScale>
                                      <p:cBhvr>
                                        <p:cTn id="44" dur="385" decel="100000"/>
                                        <p:tgtEl>
                                          <p:spTgt spid="1026"/>
                                        </p:tgtEl>
                                      </p:cBhvr>
                                      <p:from x="10000" y="10000"/>
                                      <p:to x="200000" y="450000"/>
                                    </p:animScale>
                                    <p:animScale>
                                      <p:cBhvr>
                                        <p:cTn id="45" dur="615" accel="100000" fill="hold">
                                          <p:stCondLst>
                                            <p:cond delay="385"/>
                                          </p:stCondLst>
                                        </p:cTn>
                                        <p:tgtEl>
                                          <p:spTgt spid="1026"/>
                                        </p:tgtEl>
                                      </p:cBhvr>
                                      <p:from x="200000" y="450000"/>
                                      <p:to x="100000" y="100000"/>
                                    </p:animScale>
                                    <p:set>
                                      <p:cBhvr>
                                        <p:cTn id="46" dur="385" fill="hold"/>
                                        <p:tgtEl>
                                          <p:spTgt spid="1026"/>
                                        </p:tgtEl>
                                        <p:attrNameLst>
                                          <p:attrName>ppt_x</p:attrName>
                                        </p:attrNameLst>
                                      </p:cBhvr>
                                      <p:to>
                                        <p:strVal val="(0.5)"/>
                                      </p:to>
                                    </p:set>
                                    <p:anim from="(0.5)" to="(#ppt_x)" calcmode="lin" valueType="num">
                                      <p:cBhvr>
                                        <p:cTn id="47" dur="615" accel="100000" fill="hold">
                                          <p:stCondLst>
                                            <p:cond delay="385"/>
                                          </p:stCondLst>
                                        </p:cTn>
                                        <p:tgtEl>
                                          <p:spTgt spid="1026"/>
                                        </p:tgtEl>
                                        <p:attrNameLst>
                                          <p:attrName>ppt_x</p:attrName>
                                        </p:attrNameLst>
                                      </p:cBhvr>
                                    </p:anim>
                                    <p:set>
                                      <p:cBhvr>
                                        <p:cTn id="48" dur="385" fill="hold"/>
                                        <p:tgtEl>
                                          <p:spTgt spid="1026"/>
                                        </p:tgtEl>
                                        <p:attrNameLst>
                                          <p:attrName>ppt_y</p:attrName>
                                        </p:attrNameLst>
                                      </p:cBhvr>
                                      <p:to>
                                        <p:strVal val="(#ppt_y+0.4)"/>
                                      </p:to>
                                    </p:set>
                                    <p:anim from="(#ppt_y+0.4)" to="(#ppt_y)" calcmode="lin" valueType="num">
                                      <p:cBhvr>
                                        <p:cTn id="49" dur="615" accel="100000" fill="hold">
                                          <p:stCondLst>
                                            <p:cond delay="385"/>
                                          </p:stCondLst>
                                        </p:cTn>
                                        <p:tgtEl>
                                          <p:spTgt spid="1026"/>
                                        </p:tgtEl>
                                        <p:attrNameLst>
                                          <p:attrName>ppt_y</p:attrName>
                                        </p:attrNameLst>
                                      </p:cBhvr>
                                    </p:anim>
                                  </p:childTnLst>
                                </p:cTn>
                              </p:par>
                            </p:childTnLst>
                          </p:cTn>
                        </p:par>
                        <p:par>
                          <p:cTn id="50" fill="hold">
                            <p:stCondLst>
                              <p:cond delay="6000"/>
                            </p:stCondLst>
                            <p:childTnLst>
                              <p:par>
                                <p:cTn id="51" presetID="51"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385" decel="100000"/>
                                        <p:tgtEl>
                                          <p:spTgt spid="15"/>
                                        </p:tgtEl>
                                      </p:cBhvr>
                                    </p:animEffect>
                                    <p:animScale>
                                      <p:cBhvr>
                                        <p:cTn id="54" dur="385" decel="100000"/>
                                        <p:tgtEl>
                                          <p:spTgt spid="15"/>
                                        </p:tgtEl>
                                      </p:cBhvr>
                                      <p:from x="10000" y="10000"/>
                                      <p:to x="200000" y="450000"/>
                                    </p:animScale>
                                    <p:animScale>
                                      <p:cBhvr>
                                        <p:cTn id="55" dur="615" accel="100000" fill="hold">
                                          <p:stCondLst>
                                            <p:cond delay="385"/>
                                          </p:stCondLst>
                                        </p:cTn>
                                        <p:tgtEl>
                                          <p:spTgt spid="15"/>
                                        </p:tgtEl>
                                      </p:cBhvr>
                                      <p:from x="200000" y="450000"/>
                                      <p:to x="100000" y="100000"/>
                                    </p:animScale>
                                    <p:set>
                                      <p:cBhvr>
                                        <p:cTn id="56" dur="385" fill="hold"/>
                                        <p:tgtEl>
                                          <p:spTgt spid="15"/>
                                        </p:tgtEl>
                                        <p:attrNameLst>
                                          <p:attrName>ppt_x</p:attrName>
                                        </p:attrNameLst>
                                      </p:cBhvr>
                                      <p:to>
                                        <p:strVal val="(0.5)"/>
                                      </p:to>
                                    </p:set>
                                    <p:anim from="(0.5)" to="(#ppt_x)" calcmode="lin" valueType="num">
                                      <p:cBhvr>
                                        <p:cTn id="57" dur="615" accel="100000" fill="hold">
                                          <p:stCondLst>
                                            <p:cond delay="385"/>
                                          </p:stCondLst>
                                        </p:cTn>
                                        <p:tgtEl>
                                          <p:spTgt spid="15"/>
                                        </p:tgtEl>
                                        <p:attrNameLst>
                                          <p:attrName>ppt_x</p:attrName>
                                        </p:attrNameLst>
                                      </p:cBhvr>
                                    </p:anim>
                                    <p:set>
                                      <p:cBhvr>
                                        <p:cTn id="58" dur="385" fill="hold"/>
                                        <p:tgtEl>
                                          <p:spTgt spid="15"/>
                                        </p:tgtEl>
                                        <p:attrNameLst>
                                          <p:attrName>ppt_y</p:attrName>
                                        </p:attrNameLst>
                                      </p:cBhvr>
                                      <p:to>
                                        <p:strVal val="(#ppt_y+0.4)"/>
                                      </p:to>
                                    </p:set>
                                    <p:anim from="(#ppt_y+0.4)" to="(#ppt_y)" calcmode="lin" valueType="num">
                                      <p:cBhvr>
                                        <p:cTn id="59" dur="615" accel="100000" fill="hold">
                                          <p:stCondLst>
                                            <p:cond delay="385"/>
                                          </p:stCondLst>
                                        </p:cTn>
                                        <p:tgtEl>
                                          <p:spTgt spid="15"/>
                                        </p:tgtEl>
                                        <p:attrNameLst>
                                          <p:attrName>ppt_y</p:attrName>
                                        </p:attrNameLst>
                                      </p:cBhvr>
                                    </p:anim>
                                  </p:childTnLst>
                                </p:cTn>
                              </p:par>
                            </p:childTnLst>
                          </p:cTn>
                        </p:par>
                        <p:par>
                          <p:cTn id="60" fill="hold">
                            <p:stCondLst>
                              <p:cond delay="7000"/>
                            </p:stCondLst>
                            <p:childTnLst>
                              <p:par>
                                <p:cTn id="61" presetID="51" presetClass="entr" presetSubtype="0" fill="hold" nodeType="afterEffect">
                                  <p:stCondLst>
                                    <p:cond delay="0"/>
                                  </p:stCondLst>
                                  <p:childTnLst>
                                    <p:set>
                                      <p:cBhvr>
                                        <p:cTn id="62" dur="1" fill="hold">
                                          <p:stCondLst>
                                            <p:cond delay="0"/>
                                          </p:stCondLst>
                                        </p:cTn>
                                        <p:tgtEl>
                                          <p:spTgt spid="1027"/>
                                        </p:tgtEl>
                                        <p:attrNameLst>
                                          <p:attrName>style.visibility</p:attrName>
                                        </p:attrNameLst>
                                      </p:cBhvr>
                                      <p:to>
                                        <p:strVal val="visible"/>
                                      </p:to>
                                    </p:set>
                                    <p:animEffect transition="in" filter="fade">
                                      <p:cBhvr>
                                        <p:cTn id="63" dur="385" decel="100000"/>
                                        <p:tgtEl>
                                          <p:spTgt spid="1027"/>
                                        </p:tgtEl>
                                      </p:cBhvr>
                                    </p:animEffect>
                                    <p:animScale>
                                      <p:cBhvr>
                                        <p:cTn id="64" dur="385" decel="100000"/>
                                        <p:tgtEl>
                                          <p:spTgt spid="1027"/>
                                        </p:tgtEl>
                                      </p:cBhvr>
                                      <p:from x="10000" y="10000"/>
                                      <p:to x="200000" y="450000"/>
                                    </p:animScale>
                                    <p:animScale>
                                      <p:cBhvr>
                                        <p:cTn id="65" dur="615" accel="100000" fill="hold">
                                          <p:stCondLst>
                                            <p:cond delay="385"/>
                                          </p:stCondLst>
                                        </p:cTn>
                                        <p:tgtEl>
                                          <p:spTgt spid="1027"/>
                                        </p:tgtEl>
                                      </p:cBhvr>
                                      <p:from x="200000" y="450000"/>
                                      <p:to x="100000" y="100000"/>
                                    </p:animScale>
                                    <p:set>
                                      <p:cBhvr>
                                        <p:cTn id="66" dur="385" fill="hold"/>
                                        <p:tgtEl>
                                          <p:spTgt spid="1027"/>
                                        </p:tgtEl>
                                        <p:attrNameLst>
                                          <p:attrName>ppt_x</p:attrName>
                                        </p:attrNameLst>
                                      </p:cBhvr>
                                      <p:to>
                                        <p:strVal val="(0.5)"/>
                                      </p:to>
                                    </p:set>
                                    <p:anim from="(0.5)" to="(#ppt_x)" calcmode="lin" valueType="num">
                                      <p:cBhvr>
                                        <p:cTn id="67" dur="615" accel="100000" fill="hold">
                                          <p:stCondLst>
                                            <p:cond delay="385"/>
                                          </p:stCondLst>
                                        </p:cTn>
                                        <p:tgtEl>
                                          <p:spTgt spid="1027"/>
                                        </p:tgtEl>
                                        <p:attrNameLst>
                                          <p:attrName>ppt_x</p:attrName>
                                        </p:attrNameLst>
                                      </p:cBhvr>
                                    </p:anim>
                                    <p:set>
                                      <p:cBhvr>
                                        <p:cTn id="68" dur="385" fill="hold"/>
                                        <p:tgtEl>
                                          <p:spTgt spid="1027"/>
                                        </p:tgtEl>
                                        <p:attrNameLst>
                                          <p:attrName>ppt_y</p:attrName>
                                        </p:attrNameLst>
                                      </p:cBhvr>
                                      <p:to>
                                        <p:strVal val="(#ppt_y+0.4)"/>
                                      </p:to>
                                    </p:set>
                                    <p:anim from="(#ppt_y+0.4)" to="(#ppt_y)" calcmode="lin" valueType="num">
                                      <p:cBhvr>
                                        <p:cTn id="69" dur="615" accel="100000" fill="hold">
                                          <p:stCondLst>
                                            <p:cond delay="385"/>
                                          </p:stCondLst>
                                        </p:cTn>
                                        <p:tgtEl>
                                          <p:spTgt spid="102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80992" y="1157899"/>
            <a:ext cx="4608512" cy="3767823"/>
          </a:xfrm>
          <a:prstGeom prst="rect">
            <a:avLst/>
          </a:prstGeom>
          <a:ln w="9525" cap="flat" cmpd="sng" algn="ctr">
            <a:noFill/>
            <a:prstDash val="solid"/>
            <a:round/>
            <a:headEnd type="none" w="med" len="med"/>
            <a:tailEnd type="none" w="med" len="med"/>
          </a:ln>
        </p:spPr>
      </p:sp>
      <p:sp>
        <p:nvSpPr>
          <p:cNvPr id="14" name="TextBox 13"/>
          <p:cNvSpPr txBox="1"/>
          <p:nvPr/>
        </p:nvSpPr>
        <p:spPr>
          <a:xfrm>
            <a:off x="1714228" y="221314"/>
            <a:ext cx="6480720" cy="461665"/>
          </a:xfrm>
          <a:prstGeom prst="rect">
            <a:avLst/>
          </a:prstGeom>
          <a:noFill/>
        </p:spPr>
        <p:txBody>
          <a:bodyPr wrap="square" rtlCol="0">
            <a:spAutoFit/>
          </a:bodyPr>
          <a:lstStyle/>
          <a:p>
            <a:pPr algn="ctr">
              <a:buNone/>
            </a:pPr>
            <a:r>
              <a:rPr lang="en-IE" b="1" dirty="0" smtClean="0"/>
              <a:t>Mathematical Modelling</a:t>
            </a:r>
            <a:endParaRPr lang="en-IE" b="1" dirty="0"/>
          </a:p>
        </p:txBody>
      </p:sp>
      <p:pic>
        <p:nvPicPr>
          <p:cNvPr id="7" name="Picture 6" descr="1.05multiview Df.png"/>
          <p:cNvPicPr>
            <a:picLocks noChangeAspect="1"/>
          </p:cNvPicPr>
          <p:nvPr/>
        </p:nvPicPr>
        <p:blipFill>
          <a:blip r:embed="rId2" cstate="print"/>
          <a:stretch>
            <a:fillRect/>
          </a:stretch>
        </p:blipFill>
        <p:spPr>
          <a:xfrm>
            <a:off x="1292658" y="682979"/>
            <a:ext cx="7320691" cy="5492042"/>
          </a:xfrm>
          <a:prstGeom prst="rect">
            <a:avLst/>
          </a:prstGeom>
        </p:spPr>
      </p:pic>
      <p:pic>
        <p:nvPicPr>
          <p:cNvPr id="28" name="Picture 27" descr="1.10multiview Df.png"/>
          <p:cNvPicPr>
            <a:picLocks noChangeAspect="1"/>
          </p:cNvPicPr>
          <p:nvPr/>
        </p:nvPicPr>
        <p:blipFill>
          <a:blip r:embed="rId3" cstate="print"/>
          <a:stretch>
            <a:fillRect/>
          </a:stretch>
        </p:blipFill>
        <p:spPr>
          <a:xfrm>
            <a:off x="1292658" y="682979"/>
            <a:ext cx="7320691" cy="5492042"/>
          </a:xfrm>
          <a:prstGeom prst="rect">
            <a:avLst/>
          </a:prstGeom>
        </p:spPr>
      </p:pic>
      <p:pic>
        <p:nvPicPr>
          <p:cNvPr id="39" name="Picture 38" descr="1.15multiview Df.png"/>
          <p:cNvPicPr>
            <a:picLocks noChangeAspect="1"/>
          </p:cNvPicPr>
          <p:nvPr/>
        </p:nvPicPr>
        <p:blipFill>
          <a:blip r:embed="rId4" cstate="print"/>
          <a:stretch>
            <a:fillRect/>
          </a:stretch>
        </p:blipFill>
        <p:spPr>
          <a:xfrm>
            <a:off x="1292658" y="682979"/>
            <a:ext cx="7320691" cy="5492042"/>
          </a:xfrm>
          <a:prstGeom prst="rect">
            <a:avLst/>
          </a:prstGeom>
        </p:spPr>
      </p:pic>
      <p:pic>
        <p:nvPicPr>
          <p:cNvPr id="40" name="Picture 39" descr="1.20multiview Df.png"/>
          <p:cNvPicPr>
            <a:picLocks noChangeAspect="1"/>
          </p:cNvPicPr>
          <p:nvPr/>
        </p:nvPicPr>
        <p:blipFill>
          <a:blip r:embed="rId5" cstate="print"/>
          <a:stretch>
            <a:fillRect/>
          </a:stretch>
        </p:blipFill>
        <p:spPr>
          <a:xfrm>
            <a:off x="1292658" y="682979"/>
            <a:ext cx="7320691" cy="5492042"/>
          </a:xfrm>
          <a:prstGeom prst="rect">
            <a:avLst/>
          </a:prstGeom>
        </p:spPr>
      </p:pic>
      <p:pic>
        <p:nvPicPr>
          <p:cNvPr id="41" name="Picture 40" descr="1.25multiview Df.png"/>
          <p:cNvPicPr>
            <a:picLocks noChangeAspect="1"/>
          </p:cNvPicPr>
          <p:nvPr/>
        </p:nvPicPr>
        <p:blipFill>
          <a:blip r:embed="rId6" cstate="print"/>
          <a:stretch>
            <a:fillRect/>
          </a:stretch>
        </p:blipFill>
        <p:spPr>
          <a:xfrm>
            <a:off x="1292658" y="682979"/>
            <a:ext cx="7320691" cy="5492042"/>
          </a:xfrm>
          <a:prstGeom prst="rect">
            <a:avLst/>
          </a:prstGeom>
        </p:spPr>
      </p:pic>
      <p:pic>
        <p:nvPicPr>
          <p:cNvPr id="42" name="Picture 41" descr="1.30multiview Df.png"/>
          <p:cNvPicPr>
            <a:picLocks noChangeAspect="1"/>
          </p:cNvPicPr>
          <p:nvPr/>
        </p:nvPicPr>
        <p:blipFill>
          <a:blip r:embed="rId7" cstate="print"/>
          <a:stretch>
            <a:fillRect/>
          </a:stretch>
        </p:blipFill>
        <p:spPr>
          <a:xfrm>
            <a:off x="1292658" y="682979"/>
            <a:ext cx="7320691" cy="5492042"/>
          </a:xfrm>
          <a:prstGeom prst="rect">
            <a:avLst/>
          </a:prstGeom>
        </p:spPr>
      </p:pic>
      <p:pic>
        <p:nvPicPr>
          <p:cNvPr id="43" name="Picture 42" descr="1.35multiview Df.png"/>
          <p:cNvPicPr>
            <a:picLocks noChangeAspect="1"/>
          </p:cNvPicPr>
          <p:nvPr/>
        </p:nvPicPr>
        <p:blipFill>
          <a:blip r:embed="rId8" cstate="print"/>
          <a:stretch>
            <a:fillRect/>
          </a:stretch>
        </p:blipFill>
        <p:spPr>
          <a:xfrm>
            <a:off x="1292658" y="682979"/>
            <a:ext cx="7320691" cy="5492042"/>
          </a:xfrm>
          <a:prstGeom prst="rect">
            <a:avLst/>
          </a:prstGeom>
        </p:spPr>
      </p:pic>
      <p:pic>
        <p:nvPicPr>
          <p:cNvPr id="44" name="Picture 43" descr="1.40multiview Df.png"/>
          <p:cNvPicPr>
            <a:picLocks noChangeAspect="1"/>
          </p:cNvPicPr>
          <p:nvPr/>
        </p:nvPicPr>
        <p:blipFill>
          <a:blip r:embed="rId9" cstate="print"/>
          <a:stretch>
            <a:fillRect/>
          </a:stretch>
        </p:blipFill>
        <p:spPr>
          <a:xfrm>
            <a:off x="1292658" y="682979"/>
            <a:ext cx="7320691" cy="5492042"/>
          </a:xfrm>
          <a:prstGeom prst="rect">
            <a:avLst/>
          </a:prstGeom>
        </p:spPr>
      </p:pic>
      <p:pic>
        <p:nvPicPr>
          <p:cNvPr id="45" name="Picture 44" descr="1.45multiview Df.png"/>
          <p:cNvPicPr>
            <a:picLocks noChangeAspect="1"/>
          </p:cNvPicPr>
          <p:nvPr/>
        </p:nvPicPr>
        <p:blipFill>
          <a:blip r:embed="rId10" cstate="print"/>
          <a:stretch>
            <a:fillRect/>
          </a:stretch>
        </p:blipFill>
        <p:spPr>
          <a:xfrm>
            <a:off x="1292658" y="682979"/>
            <a:ext cx="7320691" cy="5492042"/>
          </a:xfrm>
          <a:prstGeom prst="rect">
            <a:avLst/>
          </a:prstGeom>
        </p:spPr>
      </p:pic>
      <p:pic>
        <p:nvPicPr>
          <p:cNvPr id="46" name="Picture 45" descr="1.50multiview Df.png"/>
          <p:cNvPicPr>
            <a:picLocks noChangeAspect="1"/>
          </p:cNvPicPr>
          <p:nvPr/>
        </p:nvPicPr>
        <p:blipFill>
          <a:blip r:embed="rId11" cstate="print"/>
          <a:stretch>
            <a:fillRect/>
          </a:stretch>
        </p:blipFill>
        <p:spPr>
          <a:xfrm>
            <a:off x="1292658" y="682979"/>
            <a:ext cx="7320691" cy="5492042"/>
          </a:xfrm>
          <a:prstGeom prst="rect">
            <a:avLst/>
          </a:prstGeom>
        </p:spPr>
      </p:pic>
      <p:pic>
        <p:nvPicPr>
          <p:cNvPr id="47" name="Picture 46" descr="1.55multiview Df.png"/>
          <p:cNvPicPr>
            <a:picLocks noChangeAspect="1"/>
          </p:cNvPicPr>
          <p:nvPr/>
        </p:nvPicPr>
        <p:blipFill>
          <a:blip r:embed="rId12" cstate="print"/>
          <a:stretch>
            <a:fillRect/>
          </a:stretch>
        </p:blipFill>
        <p:spPr>
          <a:xfrm>
            <a:off x="1292658" y="682979"/>
            <a:ext cx="7320691" cy="5492042"/>
          </a:xfrm>
          <a:prstGeom prst="rect">
            <a:avLst/>
          </a:prstGeom>
        </p:spPr>
      </p:pic>
      <p:pic>
        <p:nvPicPr>
          <p:cNvPr id="48" name="Picture 47" descr="1.60multiview Df.png"/>
          <p:cNvPicPr>
            <a:picLocks noChangeAspect="1"/>
          </p:cNvPicPr>
          <p:nvPr/>
        </p:nvPicPr>
        <p:blipFill>
          <a:blip r:embed="rId13" cstate="print"/>
          <a:stretch>
            <a:fillRect/>
          </a:stretch>
        </p:blipFill>
        <p:spPr>
          <a:xfrm>
            <a:off x="1292658" y="682979"/>
            <a:ext cx="7320691" cy="5492042"/>
          </a:xfrm>
          <a:prstGeom prst="rect">
            <a:avLst/>
          </a:prstGeom>
        </p:spPr>
      </p:pic>
      <p:pic>
        <p:nvPicPr>
          <p:cNvPr id="49" name="Picture 48" descr="1.65multiview Df.png"/>
          <p:cNvPicPr>
            <a:picLocks noChangeAspect="1"/>
          </p:cNvPicPr>
          <p:nvPr/>
        </p:nvPicPr>
        <p:blipFill>
          <a:blip r:embed="rId14" cstate="print"/>
          <a:stretch>
            <a:fillRect/>
          </a:stretch>
        </p:blipFill>
        <p:spPr>
          <a:xfrm>
            <a:off x="1292658" y="682979"/>
            <a:ext cx="7320691" cy="5492042"/>
          </a:xfrm>
          <a:prstGeom prst="rect">
            <a:avLst/>
          </a:prstGeom>
        </p:spPr>
      </p:pic>
      <p:pic>
        <p:nvPicPr>
          <p:cNvPr id="50" name="Picture 49" descr="1.70multiview Df.png"/>
          <p:cNvPicPr>
            <a:picLocks noChangeAspect="1"/>
          </p:cNvPicPr>
          <p:nvPr/>
        </p:nvPicPr>
        <p:blipFill>
          <a:blip r:embed="rId15" cstate="print"/>
          <a:stretch>
            <a:fillRect/>
          </a:stretch>
        </p:blipFill>
        <p:spPr>
          <a:xfrm>
            <a:off x="1292658" y="682979"/>
            <a:ext cx="7320691" cy="5492042"/>
          </a:xfrm>
          <a:prstGeom prst="rect">
            <a:avLst/>
          </a:prstGeom>
        </p:spPr>
      </p:pic>
      <p:pic>
        <p:nvPicPr>
          <p:cNvPr id="51" name="Picture 50" descr="1.75multiview Df.png"/>
          <p:cNvPicPr>
            <a:picLocks noChangeAspect="1"/>
          </p:cNvPicPr>
          <p:nvPr/>
        </p:nvPicPr>
        <p:blipFill>
          <a:blip r:embed="rId16" cstate="print"/>
          <a:stretch>
            <a:fillRect/>
          </a:stretch>
        </p:blipFill>
        <p:spPr>
          <a:xfrm>
            <a:off x="1292658" y="682979"/>
            <a:ext cx="7320691" cy="5492042"/>
          </a:xfrm>
          <a:prstGeom prst="rect">
            <a:avLst/>
          </a:prstGeom>
        </p:spPr>
      </p:pic>
      <p:pic>
        <p:nvPicPr>
          <p:cNvPr id="52" name="Picture 51" descr="1.80multiview Df.png"/>
          <p:cNvPicPr>
            <a:picLocks noChangeAspect="1"/>
          </p:cNvPicPr>
          <p:nvPr/>
        </p:nvPicPr>
        <p:blipFill>
          <a:blip r:embed="rId17" cstate="print"/>
          <a:stretch>
            <a:fillRect/>
          </a:stretch>
        </p:blipFill>
        <p:spPr>
          <a:xfrm>
            <a:off x="1292658" y="682979"/>
            <a:ext cx="7320691" cy="5492042"/>
          </a:xfrm>
          <a:prstGeom prst="rect">
            <a:avLst/>
          </a:prstGeom>
        </p:spPr>
      </p:pic>
      <p:pic>
        <p:nvPicPr>
          <p:cNvPr id="53" name="Picture 52" descr="1.85multiview Df.png"/>
          <p:cNvPicPr>
            <a:picLocks noChangeAspect="1"/>
          </p:cNvPicPr>
          <p:nvPr/>
        </p:nvPicPr>
        <p:blipFill>
          <a:blip r:embed="rId18" cstate="print"/>
          <a:stretch>
            <a:fillRect/>
          </a:stretch>
        </p:blipFill>
        <p:spPr>
          <a:xfrm>
            <a:off x="1292658" y="682979"/>
            <a:ext cx="7320691" cy="5492042"/>
          </a:xfrm>
          <a:prstGeom prst="rect">
            <a:avLst/>
          </a:prstGeom>
        </p:spPr>
      </p:pic>
      <p:pic>
        <p:nvPicPr>
          <p:cNvPr id="54" name="Picture 53" descr="1.90multiview Df.png"/>
          <p:cNvPicPr>
            <a:picLocks noChangeAspect="1"/>
          </p:cNvPicPr>
          <p:nvPr/>
        </p:nvPicPr>
        <p:blipFill>
          <a:blip r:embed="rId19" cstate="print"/>
          <a:stretch>
            <a:fillRect/>
          </a:stretch>
        </p:blipFill>
        <p:spPr>
          <a:xfrm>
            <a:off x="1292658" y="682979"/>
            <a:ext cx="7320691" cy="5492042"/>
          </a:xfrm>
          <a:prstGeom prst="rect">
            <a:avLst/>
          </a:prstGeom>
        </p:spPr>
      </p:pic>
      <p:pic>
        <p:nvPicPr>
          <p:cNvPr id="55" name="Picture 54" descr="1.95multiview Df.png"/>
          <p:cNvPicPr>
            <a:picLocks noChangeAspect="1"/>
          </p:cNvPicPr>
          <p:nvPr/>
        </p:nvPicPr>
        <p:blipFill>
          <a:blip r:embed="rId20" cstate="print"/>
          <a:stretch>
            <a:fillRect/>
          </a:stretch>
        </p:blipFill>
        <p:spPr>
          <a:xfrm>
            <a:off x="1292658" y="682979"/>
            <a:ext cx="7320691" cy="5492042"/>
          </a:xfrm>
          <a:prstGeom prst="rect">
            <a:avLst/>
          </a:prstGeom>
        </p:spPr>
      </p:pic>
      <p:sp>
        <p:nvSpPr>
          <p:cNvPr id="2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par>
                          <p:cTn id="8" fill="hold">
                            <p:stCondLst>
                              <p:cond delay="1000"/>
                            </p:stCondLst>
                            <p:childTnLst>
                              <p:par>
                                <p:cTn id="9" presetID="1" presetClass="entr" presetSubtype="0" fill="hold" nodeType="afterEffect">
                                  <p:stCondLst>
                                    <p:cond delay="1000"/>
                                  </p:stCondLst>
                                  <p:childTnLst>
                                    <p:set>
                                      <p:cBhvr>
                                        <p:cTn id="10" dur="1" fill="hold">
                                          <p:stCondLst>
                                            <p:cond delay="0"/>
                                          </p:stCondLst>
                                        </p:cTn>
                                        <p:tgtEl>
                                          <p:spTgt spid="39"/>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nodeType="afterEffect">
                                  <p:stCondLst>
                                    <p:cond delay="1000"/>
                                  </p:stCondLst>
                                  <p:childTnLst>
                                    <p:set>
                                      <p:cBhvr>
                                        <p:cTn id="13" dur="1" fill="hold">
                                          <p:stCondLst>
                                            <p:cond delay="0"/>
                                          </p:stCondLst>
                                        </p:cTn>
                                        <p:tgtEl>
                                          <p:spTgt spid="40"/>
                                        </p:tgtEl>
                                        <p:attrNameLst>
                                          <p:attrName>style.visibility</p:attrName>
                                        </p:attrNameLst>
                                      </p:cBhvr>
                                      <p:to>
                                        <p:strVal val="visible"/>
                                      </p:to>
                                    </p:set>
                                  </p:childTnLst>
                                </p:cTn>
                              </p:par>
                            </p:childTnLst>
                          </p:cTn>
                        </p:par>
                        <p:par>
                          <p:cTn id="14" fill="hold">
                            <p:stCondLst>
                              <p:cond delay="3000"/>
                            </p:stCondLst>
                            <p:childTnLst>
                              <p:par>
                                <p:cTn id="15" presetID="1" presetClass="entr" presetSubtype="0" fill="hold" nodeType="afterEffect">
                                  <p:stCondLst>
                                    <p:cond delay="1000"/>
                                  </p:stCondLst>
                                  <p:childTnLst>
                                    <p:set>
                                      <p:cBhvr>
                                        <p:cTn id="16" dur="1" fill="hold">
                                          <p:stCondLst>
                                            <p:cond delay="0"/>
                                          </p:stCondLst>
                                        </p:cTn>
                                        <p:tgtEl>
                                          <p:spTgt spid="41"/>
                                        </p:tgtEl>
                                        <p:attrNameLst>
                                          <p:attrName>style.visibility</p:attrName>
                                        </p:attrNameLst>
                                      </p:cBhvr>
                                      <p:to>
                                        <p:strVal val="visible"/>
                                      </p:to>
                                    </p:set>
                                  </p:childTnLst>
                                </p:cTn>
                              </p:par>
                            </p:childTnLst>
                          </p:cTn>
                        </p:par>
                        <p:par>
                          <p:cTn id="17" fill="hold">
                            <p:stCondLst>
                              <p:cond delay="4000"/>
                            </p:stCondLst>
                            <p:childTnLst>
                              <p:par>
                                <p:cTn id="18" presetID="1" presetClass="entr" presetSubtype="0" fill="hold" nodeType="afterEffect">
                                  <p:stCondLst>
                                    <p:cond delay="1000"/>
                                  </p:stCondLst>
                                  <p:childTnLst>
                                    <p:set>
                                      <p:cBhvr>
                                        <p:cTn id="19" dur="1" fill="hold">
                                          <p:stCondLst>
                                            <p:cond delay="0"/>
                                          </p:stCondLst>
                                        </p:cTn>
                                        <p:tgtEl>
                                          <p:spTgt spid="42"/>
                                        </p:tgtEl>
                                        <p:attrNameLst>
                                          <p:attrName>style.visibility</p:attrName>
                                        </p:attrNameLst>
                                      </p:cBhvr>
                                      <p:to>
                                        <p:strVal val="visible"/>
                                      </p:to>
                                    </p:set>
                                  </p:childTnLst>
                                </p:cTn>
                              </p:par>
                            </p:childTnLst>
                          </p:cTn>
                        </p:par>
                        <p:par>
                          <p:cTn id="20" fill="hold">
                            <p:stCondLst>
                              <p:cond delay="5000"/>
                            </p:stCondLst>
                            <p:childTnLst>
                              <p:par>
                                <p:cTn id="21" presetID="1" presetClass="entr" presetSubtype="0" fill="hold" nodeType="afterEffect">
                                  <p:stCondLst>
                                    <p:cond delay="1000"/>
                                  </p:stCondLst>
                                  <p:childTnLst>
                                    <p:set>
                                      <p:cBhvr>
                                        <p:cTn id="22" dur="1" fill="hold">
                                          <p:stCondLst>
                                            <p:cond delay="0"/>
                                          </p:stCondLst>
                                        </p:cTn>
                                        <p:tgtEl>
                                          <p:spTgt spid="43"/>
                                        </p:tgtEl>
                                        <p:attrNameLst>
                                          <p:attrName>style.visibility</p:attrName>
                                        </p:attrNameLst>
                                      </p:cBhvr>
                                      <p:to>
                                        <p:strVal val="visible"/>
                                      </p:to>
                                    </p:set>
                                  </p:childTnLst>
                                </p:cTn>
                              </p:par>
                            </p:childTnLst>
                          </p:cTn>
                        </p:par>
                        <p:par>
                          <p:cTn id="23" fill="hold">
                            <p:stCondLst>
                              <p:cond delay="6000"/>
                            </p:stCondLst>
                            <p:childTnLst>
                              <p:par>
                                <p:cTn id="24" presetID="1" presetClass="entr" presetSubtype="0" fill="hold" nodeType="afterEffect">
                                  <p:stCondLst>
                                    <p:cond delay="1000"/>
                                  </p:stCondLst>
                                  <p:childTnLst>
                                    <p:set>
                                      <p:cBhvr>
                                        <p:cTn id="25" dur="1" fill="hold">
                                          <p:stCondLst>
                                            <p:cond delay="0"/>
                                          </p:stCondLst>
                                        </p:cTn>
                                        <p:tgtEl>
                                          <p:spTgt spid="44"/>
                                        </p:tgtEl>
                                        <p:attrNameLst>
                                          <p:attrName>style.visibility</p:attrName>
                                        </p:attrNameLst>
                                      </p:cBhvr>
                                      <p:to>
                                        <p:strVal val="visible"/>
                                      </p:to>
                                    </p:set>
                                  </p:childTnLst>
                                </p:cTn>
                              </p:par>
                            </p:childTnLst>
                          </p:cTn>
                        </p:par>
                        <p:par>
                          <p:cTn id="26" fill="hold">
                            <p:stCondLst>
                              <p:cond delay="7000"/>
                            </p:stCondLst>
                            <p:childTnLst>
                              <p:par>
                                <p:cTn id="27" presetID="1" presetClass="entr" presetSubtype="0" fill="hold" nodeType="afterEffect">
                                  <p:stCondLst>
                                    <p:cond delay="1000"/>
                                  </p:stCondLst>
                                  <p:childTnLst>
                                    <p:set>
                                      <p:cBhvr>
                                        <p:cTn id="28" dur="1" fill="hold">
                                          <p:stCondLst>
                                            <p:cond delay="0"/>
                                          </p:stCondLst>
                                        </p:cTn>
                                        <p:tgtEl>
                                          <p:spTgt spid="45"/>
                                        </p:tgtEl>
                                        <p:attrNameLst>
                                          <p:attrName>style.visibility</p:attrName>
                                        </p:attrNameLst>
                                      </p:cBhvr>
                                      <p:to>
                                        <p:strVal val="visible"/>
                                      </p:to>
                                    </p:set>
                                  </p:childTnLst>
                                </p:cTn>
                              </p:par>
                            </p:childTnLst>
                          </p:cTn>
                        </p:par>
                        <p:par>
                          <p:cTn id="29" fill="hold">
                            <p:stCondLst>
                              <p:cond delay="8000"/>
                            </p:stCondLst>
                            <p:childTnLst>
                              <p:par>
                                <p:cTn id="30" presetID="1" presetClass="entr" presetSubtype="0" fill="hold" nodeType="afterEffect">
                                  <p:stCondLst>
                                    <p:cond delay="1000"/>
                                  </p:stCondLst>
                                  <p:childTnLst>
                                    <p:set>
                                      <p:cBhvr>
                                        <p:cTn id="31" dur="1" fill="hold">
                                          <p:stCondLst>
                                            <p:cond delay="0"/>
                                          </p:stCondLst>
                                        </p:cTn>
                                        <p:tgtEl>
                                          <p:spTgt spid="46"/>
                                        </p:tgtEl>
                                        <p:attrNameLst>
                                          <p:attrName>style.visibility</p:attrName>
                                        </p:attrNameLst>
                                      </p:cBhvr>
                                      <p:to>
                                        <p:strVal val="visible"/>
                                      </p:to>
                                    </p:set>
                                  </p:childTnLst>
                                </p:cTn>
                              </p:par>
                            </p:childTnLst>
                          </p:cTn>
                        </p:par>
                        <p:par>
                          <p:cTn id="32" fill="hold">
                            <p:stCondLst>
                              <p:cond delay="9000"/>
                            </p:stCondLst>
                            <p:childTnLst>
                              <p:par>
                                <p:cTn id="33" presetID="1" presetClass="entr" presetSubtype="0" fill="hold" nodeType="afterEffect">
                                  <p:stCondLst>
                                    <p:cond delay="1000"/>
                                  </p:stCondLst>
                                  <p:childTnLst>
                                    <p:set>
                                      <p:cBhvr>
                                        <p:cTn id="34" dur="1" fill="hold">
                                          <p:stCondLst>
                                            <p:cond delay="0"/>
                                          </p:stCondLst>
                                        </p:cTn>
                                        <p:tgtEl>
                                          <p:spTgt spid="47"/>
                                        </p:tgtEl>
                                        <p:attrNameLst>
                                          <p:attrName>style.visibility</p:attrName>
                                        </p:attrNameLst>
                                      </p:cBhvr>
                                      <p:to>
                                        <p:strVal val="visible"/>
                                      </p:to>
                                    </p:set>
                                  </p:childTnLst>
                                </p:cTn>
                              </p:par>
                            </p:childTnLst>
                          </p:cTn>
                        </p:par>
                        <p:par>
                          <p:cTn id="35" fill="hold">
                            <p:stCondLst>
                              <p:cond delay="10000"/>
                            </p:stCondLst>
                            <p:childTnLst>
                              <p:par>
                                <p:cTn id="36" presetID="1" presetClass="entr" presetSubtype="0" fill="hold" nodeType="afterEffect">
                                  <p:stCondLst>
                                    <p:cond delay="1000"/>
                                  </p:stCondLst>
                                  <p:childTnLst>
                                    <p:set>
                                      <p:cBhvr>
                                        <p:cTn id="37" dur="1" fill="hold">
                                          <p:stCondLst>
                                            <p:cond delay="0"/>
                                          </p:stCondLst>
                                        </p:cTn>
                                        <p:tgtEl>
                                          <p:spTgt spid="48"/>
                                        </p:tgtEl>
                                        <p:attrNameLst>
                                          <p:attrName>style.visibility</p:attrName>
                                        </p:attrNameLst>
                                      </p:cBhvr>
                                      <p:to>
                                        <p:strVal val="visible"/>
                                      </p:to>
                                    </p:set>
                                  </p:childTnLst>
                                </p:cTn>
                              </p:par>
                            </p:childTnLst>
                          </p:cTn>
                        </p:par>
                        <p:par>
                          <p:cTn id="38" fill="hold">
                            <p:stCondLst>
                              <p:cond delay="11000"/>
                            </p:stCondLst>
                            <p:childTnLst>
                              <p:par>
                                <p:cTn id="39" presetID="1" presetClass="entr" presetSubtype="0" fill="hold" nodeType="afterEffect">
                                  <p:stCondLst>
                                    <p:cond delay="1000"/>
                                  </p:stCondLst>
                                  <p:childTnLst>
                                    <p:set>
                                      <p:cBhvr>
                                        <p:cTn id="40" dur="1" fill="hold">
                                          <p:stCondLst>
                                            <p:cond delay="0"/>
                                          </p:stCondLst>
                                        </p:cTn>
                                        <p:tgtEl>
                                          <p:spTgt spid="49"/>
                                        </p:tgtEl>
                                        <p:attrNameLst>
                                          <p:attrName>style.visibility</p:attrName>
                                        </p:attrNameLst>
                                      </p:cBhvr>
                                      <p:to>
                                        <p:strVal val="visible"/>
                                      </p:to>
                                    </p:set>
                                  </p:childTnLst>
                                </p:cTn>
                              </p:par>
                            </p:childTnLst>
                          </p:cTn>
                        </p:par>
                        <p:par>
                          <p:cTn id="41" fill="hold">
                            <p:stCondLst>
                              <p:cond delay="12000"/>
                            </p:stCondLst>
                            <p:childTnLst>
                              <p:par>
                                <p:cTn id="42" presetID="1" presetClass="entr" presetSubtype="0" fill="hold" nodeType="afterEffect">
                                  <p:stCondLst>
                                    <p:cond delay="1000"/>
                                  </p:stCondLst>
                                  <p:childTnLst>
                                    <p:set>
                                      <p:cBhvr>
                                        <p:cTn id="43" dur="1" fill="hold">
                                          <p:stCondLst>
                                            <p:cond delay="0"/>
                                          </p:stCondLst>
                                        </p:cTn>
                                        <p:tgtEl>
                                          <p:spTgt spid="50"/>
                                        </p:tgtEl>
                                        <p:attrNameLst>
                                          <p:attrName>style.visibility</p:attrName>
                                        </p:attrNameLst>
                                      </p:cBhvr>
                                      <p:to>
                                        <p:strVal val="visible"/>
                                      </p:to>
                                    </p:set>
                                  </p:childTnLst>
                                </p:cTn>
                              </p:par>
                            </p:childTnLst>
                          </p:cTn>
                        </p:par>
                        <p:par>
                          <p:cTn id="44" fill="hold">
                            <p:stCondLst>
                              <p:cond delay="13000"/>
                            </p:stCondLst>
                            <p:childTnLst>
                              <p:par>
                                <p:cTn id="45" presetID="1" presetClass="entr" presetSubtype="0" fill="hold" nodeType="afterEffect">
                                  <p:stCondLst>
                                    <p:cond delay="1000"/>
                                  </p:stCondLst>
                                  <p:childTnLst>
                                    <p:set>
                                      <p:cBhvr>
                                        <p:cTn id="46" dur="1" fill="hold">
                                          <p:stCondLst>
                                            <p:cond delay="0"/>
                                          </p:stCondLst>
                                        </p:cTn>
                                        <p:tgtEl>
                                          <p:spTgt spid="51"/>
                                        </p:tgtEl>
                                        <p:attrNameLst>
                                          <p:attrName>style.visibility</p:attrName>
                                        </p:attrNameLst>
                                      </p:cBhvr>
                                      <p:to>
                                        <p:strVal val="visible"/>
                                      </p:to>
                                    </p:set>
                                  </p:childTnLst>
                                </p:cTn>
                              </p:par>
                            </p:childTnLst>
                          </p:cTn>
                        </p:par>
                        <p:par>
                          <p:cTn id="47" fill="hold">
                            <p:stCondLst>
                              <p:cond delay="14000"/>
                            </p:stCondLst>
                            <p:childTnLst>
                              <p:par>
                                <p:cTn id="48" presetID="1" presetClass="entr" presetSubtype="0" fill="hold" nodeType="afterEffect">
                                  <p:stCondLst>
                                    <p:cond delay="1000"/>
                                  </p:stCondLst>
                                  <p:childTnLst>
                                    <p:set>
                                      <p:cBhvr>
                                        <p:cTn id="49" dur="1" fill="hold">
                                          <p:stCondLst>
                                            <p:cond delay="0"/>
                                          </p:stCondLst>
                                        </p:cTn>
                                        <p:tgtEl>
                                          <p:spTgt spid="52"/>
                                        </p:tgtEl>
                                        <p:attrNameLst>
                                          <p:attrName>style.visibility</p:attrName>
                                        </p:attrNameLst>
                                      </p:cBhvr>
                                      <p:to>
                                        <p:strVal val="visible"/>
                                      </p:to>
                                    </p:set>
                                  </p:childTnLst>
                                </p:cTn>
                              </p:par>
                            </p:childTnLst>
                          </p:cTn>
                        </p:par>
                        <p:par>
                          <p:cTn id="50" fill="hold">
                            <p:stCondLst>
                              <p:cond delay="15000"/>
                            </p:stCondLst>
                            <p:childTnLst>
                              <p:par>
                                <p:cTn id="51" presetID="1" presetClass="entr" presetSubtype="0" fill="hold" nodeType="afterEffect">
                                  <p:stCondLst>
                                    <p:cond delay="1000"/>
                                  </p:stCondLst>
                                  <p:childTnLst>
                                    <p:set>
                                      <p:cBhvr>
                                        <p:cTn id="52" dur="1" fill="hold">
                                          <p:stCondLst>
                                            <p:cond delay="0"/>
                                          </p:stCondLst>
                                        </p:cTn>
                                        <p:tgtEl>
                                          <p:spTgt spid="53"/>
                                        </p:tgtEl>
                                        <p:attrNameLst>
                                          <p:attrName>style.visibility</p:attrName>
                                        </p:attrNameLst>
                                      </p:cBhvr>
                                      <p:to>
                                        <p:strVal val="visible"/>
                                      </p:to>
                                    </p:set>
                                  </p:childTnLst>
                                </p:cTn>
                              </p:par>
                            </p:childTnLst>
                          </p:cTn>
                        </p:par>
                        <p:par>
                          <p:cTn id="53" fill="hold">
                            <p:stCondLst>
                              <p:cond delay="16000"/>
                            </p:stCondLst>
                            <p:childTnLst>
                              <p:par>
                                <p:cTn id="54" presetID="1" presetClass="entr" presetSubtype="0" fill="hold" nodeType="afterEffect">
                                  <p:stCondLst>
                                    <p:cond delay="1000"/>
                                  </p:stCondLst>
                                  <p:childTnLst>
                                    <p:set>
                                      <p:cBhvr>
                                        <p:cTn id="55" dur="1" fill="hold">
                                          <p:stCondLst>
                                            <p:cond delay="0"/>
                                          </p:stCondLst>
                                        </p:cTn>
                                        <p:tgtEl>
                                          <p:spTgt spid="54"/>
                                        </p:tgtEl>
                                        <p:attrNameLst>
                                          <p:attrName>style.visibility</p:attrName>
                                        </p:attrNameLst>
                                      </p:cBhvr>
                                      <p:to>
                                        <p:strVal val="visible"/>
                                      </p:to>
                                    </p:set>
                                  </p:childTnLst>
                                </p:cTn>
                              </p:par>
                            </p:childTnLst>
                          </p:cTn>
                        </p:par>
                        <p:par>
                          <p:cTn id="56" fill="hold">
                            <p:stCondLst>
                              <p:cond delay="17000"/>
                            </p:stCondLst>
                            <p:childTnLst>
                              <p:par>
                                <p:cTn id="57" presetID="1" presetClass="entr" presetSubtype="0" fill="hold" nodeType="afterEffect">
                                  <p:stCondLst>
                                    <p:cond delay="100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80992" y="1157899"/>
            <a:ext cx="4608512" cy="3767823"/>
          </a:xfrm>
          <a:prstGeom prst="rect">
            <a:avLst/>
          </a:prstGeom>
          <a:ln w="9525" cap="flat" cmpd="sng" algn="ctr">
            <a:noFill/>
            <a:prstDash val="solid"/>
            <a:round/>
            <a:headEnd type="none" w="med" len="med"/>
            <a:tailEnd type="none" w="med" len="med"/>
          </a:ln>
        </p:spPr>
      </p:sp>
      <p:sp>
        <p:nvSpPr>
          <p:cNvPr id="14" name="TextBox 13"/>
          <p:cNvSpPr txBox="1"/>
          <p:nvPr/>
        </p:nvSpPr>
        <p:spPr>
          <a:xfrm>
            <a:off x="1207337" y="260648"/>
            <a:ext cx="7494502" cy="461665"/>
          </a:xfrm>
          <a:prstGeom prst="rect">
            <a:avLst/>
          </a:prstGeom>
          <a:noFill/>
        </p:spPr>
        <p:txBody>
          <a:bodyPr wrap="square" rtlCol="0">
            <a:spAutoFit/>
          </a:bodyPr>
          <a:lstStyle/>
          <a:p>
            <a:pPr algn="ctr">
              <a:buNone/>
            </a:pPr>
            <a:r>
              <a:rPr lang="en-IE" b="1" dirty="0" smtClean="0"/>
              <a:t>Some Images to date! Image acquisition </a:t>
            </a:r>
            <a:r>
              <a:rPr lang="en-IE" b="1" dirty="0" smtClean="0"/>
              <a:t>400X</a:t>
            </a:r>
          </a:p>
        </p:txBody>
      </p:sp>
      <p:pic>
        <p:nvPicPr>
          <p:cNvPr id="26" name="Picture 25" descr="40x.jpg"/>
          <p:cNvPicPr>
            <a:picLocks noChangeAspect="1"/>
          </p:cNvPicPr>
          <p:nvPr/>
        </p:nvPicPr>
        <p:blipFill>
          <a:blip r:embed="rId2" cstate="print"/>
          <a:stretch>
            <a:fillRect/>
          </a:stretch>
        </p:blipFill>
        <p:spPr>
          <a:xfrm>
            <a:off x="1101840" y="1069848"/>
            <a:ext cx="7702327" cy="5760000"/>
          </a:xfrm>
          <a:prstGeom prst="rect">
            <a:avLst/>
          </a:prstGeom>
        </p:spPr>
      </p:pic>
      <p:pic>
        <p:nvPicPr>
          <p:cNvPr id="27" name="Picture 26" descr="40x 2.jpg"/>
          <p:cNvPicPr>
            <a:picLocks noChangeAspect="1"/>
          </p:cNvPicPr>
          <p:nvPr/>
        </p:nvPicPr>
        <p:blipFill>
          <a:blip r:embed="rId3" cstate="print"/>
          <a:stretch>
            <a:fillRect/>
          </a:stretch>
        </p:blipFill>
        <p:spPr>
          <a:xfrm>
            <a:off x="1101838" y="1069848"/>
            <a:ext cx="7702326" cy="5760000"/>
          </a:xfrm>
          <a:prstGeom prst="rect">
            <a:avLst/>
          </a:prstGeom>
        </p:spPr>
      </p:pic>
      <p:pic>
        <p:nvPicPr>
          <p:cNvPr id="29" name="Picture 28" descr="40x 3.jpg"/>
          <p:cNvPicPr>
            <a:picLocks noChangeAspect="1"/>
          </p:cNvPicPr>
          <p:nvPr/>
        </p:nvPicPr>
        <p:blipFill>
          <a:blip r:embed="rId4" cstate="print"/>
          <a:stretch>
            <a:fillRect/>
          </a:stretch>
        </p:blipFill>
        <p:spPr>
          <a:xfrm>
            <a:off x="1101838" y="1069848"/>
            <a:ext cx="7702326" cy="5760000"/>
          </a:xfrm>
          <a:prstGeom prst="rect">
            <a:avLst/>
          </a:prstGeom>
        </p:spPr>
      </p:pic>
      <p:pic>
        <p:nvPicPr>
          <p:cNvPr id="30" name="Picture 29" descr="40x 4 good.jpg"/>
          <p:cNvPicPr>
            <a:picLocks noChangeAspect="1"/>
          </p:cNvPicPr>
          <p:nvPr/>
        </p:nvPicPr>
        <p:blipFill>
          <a:blip r:embed="rId5" cstate="print"/>
          <a:stretch>
            <a:fillRect/>
          </a:stretch>
        </p:blipFill>
        <p:spPr>
          <a:xfrm>
            <a:off x="1101838" y="1069848"/>
            <a:ext cx="7702326" cy="57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1500"/>
                                  </p:stCondLst>
                                  <p:childTnLst>
                                    <p:set>
                                      <p:cBhvr>
                                        <p:cTn id="9" dur="1" fill="hold">
                                          <p:stCondLst>
                                            <p:cond delay="0"/>
                                          </p:stCondLst>
                                        </p:cTn>
                                        <p:tgtEl>
                                          <p:spTgt spid="29"/>
                                        </p:tgtEl>
                                        <p:attrNameLst>
                                          <p:attrName>style.visibility</p:attrName>
                                        </p:attrNameLst>
                                      </p:cBhvr>
                                      <p:to>
                                        <p:strVal val="visible"/>
                                      </p:to>
                                    </p:set>
                                  </p:childTnLst>
                                </p:cTn>
                              </p:par>
                            </p:childTnLst>
                          </p:cTn>
                        </p:par>
                        <p:par>
                          <p:cTn id="10" fill="hold">
                            <p:stCondLst>
                              <p:cond delay="3500"/>
                            </p:stCondLst>
                            <p:childTnLst>
                              <p:par>
                                <p:cTn id="11" presetID="1" presetClass="entr" presetSubtype="0" fill="hold" nodeType="afterEffect">
                                  <p:stCondLst>
                                    <p:cond delay="150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80992" y="1157899"/>
            <a:ext cx="4608512" cy="3767823"/>
          </a:xfrm>
          <a:prstGeom prst="rect">
            <a:avLst/>
          </a:prstGeom>
          <a:ln w="9525" cap="flat" cmpd="sng" algn="ctr">
            <a:noFill/>
            <a:prstDash val="solid"/>
            <a:round/>
            <a:headEnd type="none" w="med" len="med"/>
            <a:tailEnd type="none" w="med" len="med"/>
          </a:ln>
        </p:spPr>
      </p:sp>
      <p:sp>
        <p:nvSpPr>
          <p:cNvPr id="14" name="TextBox 13"/>
          <p:cNvSpPr txBox="1"/>
          <p:nvPr/>
        </p:nvSpPr>
        <p:spPr>
          <a:xfrm>
            <a:off x="1101838" y="260648"/>
            <a:ext cx="7702326" cy="461665"/>
          </a:xfrm>
          <a:prstGeom prst="rect">
            <a:avLst/>
          </a:prstGeom>
          <a:noFill/>
        </p:spPr>
        <p:txBody>
          <a:bodyPr wrap="square" rtlCol="0">
            <a:spAutoFit/>
          </a:bodyPr>
          <a:lstStyle/>
          <a:p>
            <a:pPr algn="ctr">
              <a:buNone/>
            </a:pPr>
            <a:r>
              <a:rPr lang="en-IE" b="1" dirty="0" smtClean="0"/>
              <a:t>Some Images to date! Image acquisition 1000X</a:t>
            </a:r>
            <a:endParaRPr lang="en-IE" b="1" dirty="0"/>
          </a:p>
        </p:txBody>
      </p:sp>
      <p:pic>
        <p:nvPicPr>
          <p:cNvPr id="9" name="Picture 8" descr="1--x GNB 2.jpg"/>
          <p:cNvPicPr>
            <a:picLocks noChangeAspect="1"/>
          </p:cNvPicPr>
          <p:nvPr/>
        </p:nvPicPr>
        <p:blipFill>
          <a:blip r:embed="rId2" cstate="print"/>
          <a:stretch>
            <a:fillRect/>
          </a:stretch>
        </p:blipFill>
        <p:spPr>
          <a:xfrm>
            <a:off x="1101838" y="1069848"/>
            <a:ext cx="7702326" cy="5760000"/>
          </a:xfrm>
          <a:prstGeom prst="rect">
            <a:avLst/>
          </a:prstGeom>
        </p:spPr>
      </p:pic>
      <p:pic>
        <p:nvPicPr>
          <p:cNvPr id="10" name="Picture 9" descr="100x 1.jpg"/>
          <p:cNvPicPr>
            <a:picLocks noChangeAspect="1"/>
          </p:cNvPicPr>
          <p:nvPr/>
        </p:nvPicPr>
        <p:blipFill>
          <a:blip r:embed="rId3" cstate="print"/>
          <a:stretch>
            <a:fillRect/>
          </a:stretch>
        </p:blipFill>
        <p:spPr>
          <a:xfrm>
            <a:off x="1101838" y="1069848"/>
            <a:ext cx="7702326" cy="5760000"/>
          </a:xfrm>
          <a:prstGeom prst="rect">
            <a:avLst/>
          </a:prstGeom>
        </p:spPr>
      </p:pic>
      <p:pic>
        <p:nvPicPr>
          <p:cNvPr id="11" name="Picture 10" descr="100x 2.jpg"/>
          <p:cNvPicPr>
            <a:picLocks noChangeAspect="1"/>
          </p:cNvPicPr>
          <p:nvPr/>
        </p:nvPicPr>
        <p:blipFill>
          <a:blip r:embed="rId4" cstate="print"/>
          <a:stretch>
            <a:fillRect/>
          </a:stretch>
        </p:blipFill>
        <p:spPr>
          <a:xfrm>
            <a:off x="1101838" y="1069848"/>
            <a:ext cx="7702326" cy="5760000"/>
          </a:xfrm>
          <a:prstGeom prst="rect">
            <a:avLst/>
          </a:prstGeom>
        </p:spPr>
      </p:pic>
      <p:pic>
        <p:nvPicPr>
          <p:cNvPr id="12" name="Picture 11" descr="100x pink GNB.jpg"/>
          <p:cNvPicPr>
            <a:picLocks noChangeAspect="1"/>
          </p:cNvPicPr>
          <p:nvPr/>
        </p:nvPicPr>
        <p:blipFill>
          <a:blip r:embed="rId5" cstate="print"/>
          <a:stretch>
            <a:fillRect/>
          </a:stretch>
        </p:blipFill>
        <p:spPr>
          <a:xfrm>
            <a:off x="1101838" y="1069848"/>
            <a:ext cx="7702326" cy="5760000"/>
          </a:xfrm>
          <a:prstGeom prst="rect">
            <a:avLst/>
          </a:prstGeom>
        </p:spPr>
      </p:pic>
      <p:pic>
        <p:nvPicPr>
          <p:cNvPr id="13" name="Picture 12" descr="100x pinkgnb.jpg"/>
          <p:cNvPicPr>
            <a:picLocks noChangeAspect="1"/>
          </p:cNvPicPr>
          <p:nvPr/>
        </p:nvPicPr>
        <p:blipFill>
          <a:blip r:embed="rId6" cstate="print"/>
          <a:stretch>
            <a:fillRect/>
          </a:stretch>
        </p:blipFill>
        <p:spPr>
          <a:xfrm>
            <a:off x="1101838" y="1069848"/>
            <a:ext cx="7702326" cy="57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nodeType="afterEffect">
                                  <p:stCondLst>
                                    <p:cond delay="15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3500"/>
                            </p:stCondLst>
                            <p:childTnLst>
                              <p:par>
                                <p:cTn id="11" presetID="1" presetClass="entr" presetSubtype="0" fill="hold" nodeType="afterEffect">
                                  <p:stCondLst>
                                    <p:cond delay="15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5000"/>
                            </p:stCondLst>
                            <p:childTnLst>
                              <p:par>
                                <p:cTn id="14" presetID="1" presetClass="entr" presetSubtype="0" fill="hold" nodeType="afterEffect">
                                  <p:stCondLst>
                                    <p:cond delay="150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pic>
        <p:nvPicPr>
          <p:cNvPr id="2051" name="Picture 3"/>
          <p:cNvPicPr>
            <a:picLocks noChangeAspect="1" noChangeArrowheads="1"/>
          </p:cNvPicPr>
          <p:nvPr/>
        </p:nvPicPr>
        <p:blipFill>
          <a:blip r:embed="rId2" cstate="print"/>
          <a:srcRect l="2758" t="5949" r="2095" b="14470"/>
          <a:stretch>
            <a:fillRect/>
          </a:stretch>
        </p:blipFill>
        <p:spPr bwMode="auto">
          <a:xfrm>
            <a:off x="3384372" y="2924944"/>
            <a:ext cx="6521631" cy="3312368"/>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954588" y="0"/>
            <a:ext cx="4772034" cy="2924944"/>
          </a:xfrm>
          <a:prstGeom prst="rect">
            <a:avLst/>
          </a:prstGeom>
          <a:noFill/>
          <a:ln w="9525">
            <a:noFill/>
            <a:miter lim="800000"/>
            <a:headEnd/>
            <a:tailEnd/>
          </a:ln>
        </p:spPr>
      </p:pic>
      <p:sp>
        <p:nvSpPr>
          <p:cNvPr id="10" name="Content Placeholder 1"/>
          <p:cNvSpPr txBox="1">
            <a:spLocks/>
          </p:cNvSpPr>
          <p:nvPr/>
        </p:nvSpPr>
        <p:spPr bwMode="auto">
          <a:xfrm>
            <a:off x="-159568" y="979512"/>
            <a:ext cx="4104456"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endParaRPr kumimoji="1" lang="en-IE" sz="1800" b="0" i="0" u="none" strike="noStrike" kern="0" cap="none" spc="0" normalizeH="0" baseline="0" noProof="0" dirty="0" smtClean="0">
              <a:ln>
                <a:noFill/>
              </a:ln>
              <a:solidFill>
                <a:schemeClr val="tx1"/>
              </a:solidFill>
              <a:effectLst/>
              <a:uLnTx/>
              <a:uFillTx/>
              <a:latin typeface="Arial" charset="0"/>
              <a:ea typeface="+mn-ea"/>
              <a:cs typeface="+mn-cs"/>
            </a:endParaRPr>
          </a:p>
          <a:p>
            <a:pPr marL="354013" marR="0" lvl="0" indent="14288"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r>
              <a:rPr kumimoji="1" lang="en-IE" sz="1800" b="0" i="0" u="none" strike="noStrike" kern="0" cap="none" spc="0" normalizeH="0" baseline="0" noProof="0" dirty="0" smtClean="0">
                <a:ln>
                  <a:noFill/>
                </a:ln>
                <a:solidFill>
                  <a:schemeClr val="tx1"/>
                </a:solidFill>
                <a:effectLst/>
                <a:uLnTx/>
                <a:uFillTx/>
                <a:latin typeface="Arial" charset="0"/>
                <a:ea typeface="+mn-ea"/>
                <a:cs typeface="+mn-cs"/>
              </a:rPr>
              <a:t>Verification of concept of variable volume digesters </a:t>
            </a:r>
          </a:p>
          <a:p>
            <a:pPr marL="342900" marR="0" lvl="0" indent="127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endParaRPr lang="en-IE" sz="1800" kern="0" dirty="0" smtClean="0"/>
          </a:p>
          <a:p>
            <a:pPr marL="342900" marR="0" lvl="0" indent="127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r>
              <a:rPr kumimoji="1" lang="en-IE" sz="1800" b="0" i="0" u="none" strike="noStrike" kern="0" cap="none" spc="0" normalizeH="0" baseline="0" noProof="0" dirty="0" smtClean="0">
                <a:ln>
                  <a:noFill/>
                </a:ln>
                <a:solidFill>
                  <a:schemeClr val="tx1"/>
                </a:solidFill>
                <a:effectLst/>
                <a:uLnTx/>
                <a:uFillTx/>
                <a:latin typeface="Arial" charset="0"/>
                <a:ea typeface="+mn-ea"/>
                <a:cs typeface="+mn-cs"/>
              </a:rPr>
              <a:t>Cross between a lagoon and a suspended media up flow digester</a:t>
            </a:r>
            <a:r>
              <a:rPr kumimoji="1" lang="en-IE" sz="1800" b="0" i="0" u="none" strike="noStrike" kern="0" cap="none" spc="0" normalizeH="0" baseline="0" noProof="0" dirty="0" smtClean="0">
                <a:ln>
                  <a:noFill/>
                </a:ln>
                <a:solidFill>
                  <a:schemeClr val="tx1"/>
                </a:solidFill>
                <a:effectLst/>
                <a:uLnTx/>
                <a:uFillTx/>
                <a:latin typeface="Arial" charset="0"/>
                <a:ea typeface="+mn-ea"/>
                <a:cs typeface="+mn-cs"/>
              </a:rPr>
              <a:t>.</a:t>
            </a:r>
          </a:p>
          <a:p>
            <a:pPr marL="342900" marR="0" lvl="0" indent="127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endParaRPr lang="en-IE" sz="1800" kern="0" dirty="0" smtClean="0"/>
          </a:p>
          <a:p>
            <a:pPr marL="342900" marR="0" lvl="0" indent="127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r>
              <a:rPr kumimoji="1" lang="en-IE" sz="1800" b="0" i="0" u="none" strike="noStrike" kern="0" cap="none" spc="0" normalizeH="0" baseline="0" noProof="0" dirty="0" smtClean="0">
                <a:ln>
                  <a:noFill/>
                </a:ln>
                <a:solidFill>
                  <a:schemeClr val="tx1"/>
                </a:solidFill>
                <a:effectLst/>
                <a:uLnTx/>
                <a:uFillTx/>
                <a:latin typeface="Arial" charset="0"/>
                <a:ea typeface="+mn-ea"/>
                <a:cs typeface="+mn-cs"/>
              </a:rPr>
              <a:t>Submitted last June</a:t>
            </a:r>
          </a:p>
          <a:p>
            <a:pPr marL="342900" marR="0" lvl="0" indent="127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endParaRPr kumimoji="1" lang="en-IE" sz="1800" b="0" i="0" u="none" strike="noStrike" kern="0" cap="none" spc="0" normalizeH="0" baseline="0" noProof="0" dirty="0" smtClean="0">
              <a:ln>
                <a:noFill/>
              </a:ln>
              <a:solidFill>
                <a:schemeClr val="tx1"/>
              </a:solidFill>
              <a:effectLst/>
              <a:uLnTx/>
              <a:uFillTx/>
              <a:latin typeface="Arial" charset="0"/>
              <a:ea typeface="+mn-ea"/>
              <a:cs typeface="+mn-cs"/>
            </a:endParaRPr>
          </a:p>
          <a:p>
            <a:pPr marL="342900" marR="0" lvl="0" indent="127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None/>
              <a:tabLst/>
              <a:defRPr/>
            </a:pPr>
            <a:r>
              <a:rPr kumimoji="1" lang="en-IE" sz="1800" b="0" i="0" u="none" strike="noStrike" kern="0" cap="none" spc="0" normalizeH="0" baseline="0" noProof="0" dirty="0" smtClean="0">
                <a:ln>
                  <a:noFill/>
                </a:ln>
                <a:solidFill>
                  <a:schemeClr val="tx1"/>
                </a:solidFill>
                <a:effectLst/>
                <a:uLnTx/>
                <a:uFillTx/>
                <a:latin typeface="Arial" charset="0"/>
                <a:ea typeface="+mn-ea"/>
                <a:cs typeface="+mn-cs"/>
              </a:rPr>
              <a:t>(Images courtesy of Mr. A </a:t>
            </a:r>
            <a:r>
              <a:rPr kumimoji="1" lang="en-IE" sz="1800" b="0" i="0" u="none" strike="noStrike" kern="0" cap="none" spc="0" normalizeH="0" baseline="0" noProof="0" dirty="0" err="1" smtClean="0">
                <a:ln>
                  <a:noFill/>
                </a:ln>
                <a:solidFill>
                  <a:schemeClr val="tx1"/>
                </a:solidFill>
                <a:effectLst/>
                <a:uLnTx/>
                <a:uFillTx/>
                <a:latin typeface="Arial" charset="0"/>
                <a:ea typeface="+mn-ea"/>
                <a:cs typeface="+mn-cs"/>
              </a:rPr>
              <a:t>Bogle</a:t>
            </a:r>
            <a:r>
              <a:rPr kumimoji="1" lang="en-IE" sz="1800" b="0" i="0" u="none" strike="noStrike" kern="0" cap="none" spc="0" normalizeH="0" baseline="0" noProof="0" dirty="0" smtClean="0">
                <a:ln>
                  <a:noFill/>
                </a:ln>
                <a:solidFill>
                  <a:schemeClr val="tx1"/>
                </a:solidFill>
                <a:effectLst/>
                <a:uLnTx/>
                <a:uFillTx/>
                <a:latin typeface="Arial" charset="0"/>
                <a:ea typeface="+mn-ea"/>
                <a:cs typeface="+mn-cs"/>
              </a:rPr>
              <a:t>)</a:t>
            </a:r>
          </a:p>
          <a:p>
            <a:pPr marL="342900" marR="0" lvl="0" indent="-3429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Char char="n"/>
              <a:tabLst/>
              <a:defRPr/>
            </a:pPr>
            <a:endParaRPr kumimoji="1" lang="en-IE" sz="1800" b="0" i="0" u="none" strike="noStrike" kern="0" cap="none" spc="0" normalizeH="0" baseline="0" noProof="0" dirty="0" smtClean="0">
              <a:ln>
                <a:noFill/>
              </a:ln>
              <a:solidFill>
                <a:schemeClr val="tx1"/>
              </a:solidFill>
              <a:effectLst/>
              <a:uLnTx/>
              <a:uFillTx/>
              <a:latin typeface="Arial" charset="0"/>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2"/>
              </a:buClr>
              <a:buSzPct val="70000"/>
              <a:buFont typeface="Monotype Sorts" pitchFamily="2" charset="2"/>
              <a:buChar char="n"/>
              <a:tabLst/>
              <a:defRPr/>
            </a:pPr>
            <a:endParaRPr kumimoji="1" lang="en-IE" sz="1800" b="0" i="0" u="none" strike="noStrike" kern="0" cap="none" spc="0" normalizeH="0" baseline="0" noProof="0" dirty="0" smtClean="0">
              <a:ln>
                <a:noFill/>
              </a:ln>
              <a:solidFill>
                <a:schemeClr val="tx1"/>
              </a:solidFill>
              <a:effectLst/>
              <a:uLnTx/>
              <a:uFillTx/>
              <a:latin typeface="Arial" charset="0"/>
              <a:ea typeface="+mn-ea"/>
              <a:cs typeface="+mn-cs"/>
            </a:endParaRPr>
          </a:p>
        </p:txBody>
      </p:sp>
      <p:sp>
        <p:nvSpPr>
          <p:cNvPr id="6" name="Title 2"/>
          <p:cNvSpPr>
            <a:spLocks noGrp="1"/>
          </p:cNvSpPr>
          <p:nvPr>
            <p:ph type="title"/>
          </p:nvPr>
        </p:nvSpPr>
        <p:spPr>
          <a:xfrm>
            <a:off x="200472" y="228600"/>
            <a:ext cx="3886196" cy="1143000"/>
          </a:xfrm>
        </p:spPr>
        <p:txBody>
          <a:bodyPr>
            <a:normAutofit/>
          </a:bodyPr>
          <a:lstStyle/>
          <a:p>
            <a:r>
              <a:rPr lang="en-IE" sz="2400" b="1" dirty="0" smtClean="0">
                <a:latin typeface="Arial" pitchFamily="34" charset="0"/>
                <a:cs typeface="Arial" pitchFamily="34" charset="0"/>
              </a:rPr>
              <a:t>BSc Student </a:t>
            </a:r>
            <a:r>
              <a:rPr lang="en-IE" sz="2400" b="1" dirty="0" smtClean="0">
                <a:latin typeface="Arial" pitchFamily="34" charset="0"/>
                <a:cs typeface="Arial" pitchFamily="34" charset="0"/>
              </a:rPr>
              <a:t>D</a:t>
            </a:r>
            <a:r>
              <a:rPr lang="en-IE" sz="2400" b="1" dirty="0" smtClean="0">
                <a:latin typeface="Arial" pitchFamily="34" charset="0"/>
                <a:cs typeface="Arial" pitchFamily="34" charset="0"/>
              </a:rPr>
              <a:t>issertation Supervision</a:t>
            </a:r>
            <a:endParaRPr lang="en-IE" sz="24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440836" y="-1"/>
            <a:ext cx="6465168" cy="6871097"/>
          </a:xfrm>
          <a:prstGeom prst="rect">
            <a:avLst/>
          </a:prstGeom>
          <a:noFill/>
          <a:ln w="9525">
            <a:noFill/>
            <a:miter lim="800000"/>
            <a:headEnd/>
            <a:tailEnd/>
          </a:ln>
        </p:spPr>
      </p:pic>
      <p:sp>
        <p:nvSpPr>
          <p:cNvPr id="41987" name="Title 2"/>
          <p:cNvSpPr>
            <a:spLocks noGrp="1"/>
          </p:cNvSpPr>
          <p:nvPr>
            <p:ph type="title"/>
          </p:nvPr>
        </p:nvSpPr>
        <p:spPr>
          <a:xfrm>
            <a:off x="0" y="274638"/>
            <a:ext cx="4954588" cy="1143000"/>
          </a:xfrm>
        </p:spPr>
        <p:txBody>
          <a:bodyPr>
            <a:normAutofit/>
          </a:bodyPr>
          <a:lstStyle/>
          <a:p>
            <a:r>
              <a:rPr lang="en-IE" sz="2400" b="1" dirty="0" smtClean="0">
                <a:latin typeface="Arial" pitchFamily="34" charset="0"/>
                <a:cs typeface="Arial" pitchFamily="34" charset="0"/>
              </a:rPr>
              <a:t>Experimental Layout</a:t>
            </a:r>
          </a:p>
        </p:txBody>
      </p:sp>
      <p:sp>
        <p:nvSpPr>
          <p:cNvPr id="41986" name="Content Placeholder 1"/>
          <p:cNvSpPr>
            <a:spLocks noGrp="1"/>
          </p:cNvSpPr>
          <p:nvPr>
            <p:ph idx="1"/>
          </p:nvPr>
        </p:nvSpPr>
        <p:spPr>
          <a:xfrm>
            <a:off x="0" y="1214423"/>
            <a:ext cx="3860879" cy="4796330"/>
          </a:xfrm>
        </p:spPr>
        <p:txBody>
          <a:bodyPr>
            <a:noAutofit/>
          </a:bodyPr>
          <a:lstStyle/>
          <a:p>
            <a:pPr>
              <a:buNone/>
            </a:pPr>
            <a:r>
              <a:rPr lang="en-IE" sz="1800" dirty="0" smtClean="0">
                <a:latin typeface="Arial" pitchFamily="34" charset="0"/>
                <a:cs typeface="Arial" pitchFamily="34" charset="0"/>
              </a:rPr>
              <a:t>	</a:t>
            </a:r>
          </a:p>
          <a:p>
            <a:pPr>
              <a:buNone/>
            </a:pPr>
            <a:r>
              <a:rPr lang="en-IE" sz="1800" dirty="0" smtClean="0">
                <a:latin typeface="Arial" pitchFamily="34" charset="0"/>
                <a:cs typeface="Arial" pitchFamily="34" charset="0"/>
              </a:rPr>
              <a:t>	Promising and potentially marketable</a:t>
            </a:r>
          </a:p>
          <a:p>
            <a:pPr>
              <a:buNone/>
            </a:pPr>
            <a:endParaRPr lang="en-IE" sz="1800" dirty="0" smtClean="0">
              <a:latin typeface="Arial" pitchFamily="34" charset="0"/>
              <a:cs typeface="Arial" pitchFamily="34" charset="0"/>
            </a:endParaRPr>
          </a:p>
          <a:p>
            <a:pPr>
              <a:buNone/>
            </a:pPr>
            <a:r>
              <a:rPr lang="en-IE" sz="1800" dirty="0" smtClean="0">
                <a:latin typeface="Arial" pitchFamily="34" charset="0"/>
                <a:cs typeface="Arial" pitchFamily="34" charset="0"/>
              </a:rPr>
              <a:t>	Needs a little mechanical alteration but the results speak for </a:t>
            </a:r>
            <a:r>
              <a:rPr lang="en-IE" sz="1800" dirty="0" smtClean="0">
                <a:latin typeface="Arial" pitchFamily="34" charset="0"/>
                <a:cs typeface="Arial" pitchFamily="34" charset="0"/>
              </a:rPr>
              <a:t>themselves</a:t>
            </a:r>
          </a:p>
          <a:p>
            <a:pPr>
              <a:buNone/>
            </a:pPr>
            <a:endParaRPr lang="en-IE" sz="1800" dirty="0" smtClean="0">
              <a:latin typeface="Arial" pitchFamily="34" charset="0"/>
              <a:cs typeface="Arial" pitchFamily="34" charset="0"/>
            </a:endParaRPr>
          </a:p>
          <a:p>
            <a:pPr>
              <a:buNone/>
            </a:pPr>
            <a:r>
              <a:rPr lang="en-IE" sz="1800" dirty="0" smtClean="0">
                <a:latin typeface="Arial" pitchFamily="34" charset="0"/>
                <a:cs typeface="Arial" pitchFamily="34" charset="0"/>
              </a:rPr>
              <a:t>	</a:t>
            </a:r>
            <a:r>
              <a:rPr lang="en-IE" sz="1800" dirty="0" smtClean="0">
                <a:latin typeface="Arial" pitchFamily="34" charset="0"/>
                <a:cs typeface="Arial" pitchFamily="34" charset="0"/>
              </a:rPr>
              <a:t>Any input would be greatly appreciated probably mechanical / manufacturing</a:t>
            </a:r>
            <a:endParaRPr lang="en-IE" sz="1800" dirty="0" smtClean="0">
              <a:latin typeface="Arial" pitchFamily="34" charset="0"/>
              <a:cs typeface="Arial" pitchFamily="34" charset="0"/>
            </a:endParaRPr>
          </a:p>
          <a:p>
            <a:pPr>
              <a:buNone/>
            </a:pPr>
            <a:endParaRPr lang="en-IE" sz="1800" dirty="0" smtClean="0">
              <a:latin typeface="Arial" pitchFamily="34" charset="0"/>
              <a:cs typeface="Arial" pitchFamily="34" charset="0"/>
            </a:endParaRPr>
          </a:p>
          <a:p>
            <a:pPr>
              <a:buNone/>
            </a:pPr>
            <a:endParaRPr lang="en-IE" sz="1800" dirty="0" smtClean="0">
              <a:latin typeface="Arial" pitchFamily="34" charset="0"/>
              <a:cs typeface="Arial" pitchFamily="34" charset="0"/>
            </a:endParaRPr>
          </a:p>
          <a:p>
            <a:pPr>
              <a:buNone/>
            </a:pPr>
            <a:r>
              <a:rPr lang="en-IE" sz="1800" dirty="0" smtClean="0">
                <a:latin typeface="Arial" pitchFamily="34" charset="0"/>
                <a:cs typeface="Arial" pitchFamily="34" charset="0"/>
              </a:rPr>
              <a:t>	(Image courtesy of Mr. A </a:t>
            </a:r>
            <a:r>
              <a:rPr lang="en-IE" sz="1800" dirty="0" err="1" smtClean="0">
                <a:latin typeface="Arial" pitchFamily="34" charset="0"/>
                <a:cs typeface="Arial" pitchFamily="34" charset="0"/>
              </a:rPr>
              <a:t>Bogle</a:t>
            </a:r>
            <a:r>
              <a:rPr lang="en-IE" sz="1800"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p:txBody>
          <a:bodyPr>
            <a:normAutofit/>
          </a:bodyPr>
          <a:lstStyle/>
          <a:p>
            <a:r>
              <a:rPr lang="en-IE" sz="2400" b="1" dirty="0" smtClean="0">
                <a:latin typeface="Arial" pitchFamily="34" charset="0"/>
                <a:cs typeface="Arial" pitchFamily="34" charset="0"/>
              </a:rPr>
              <a:t>Problems Encountered</a:t>
            </a:r>
          </a:p>
        </p:txBody>
      </p:sp>
      <p:sp>
        <p:nvSpPr>
          <p:cNvPr id="41986" name="Content Placeholder 1"/>
          <p:cNvSpPr>
            <a:spLocks noGrp="1"/>
          </p:cNvSpPr>
          <p:nvPr>
            <p:ph idx="1"/>
          </p:nvPr>
        </p:nvSpPr>
        <p:spPr/>
        <p:txBody>
          <a:bodyPr/>
          <a:lstStyle/>
          <a:p>
            <a:r>
              <a:rPr lang="en-IE" sz="2400" dirty="0" smtClean="0">
                <a:latin typeface="Arial" pitchFamily="34" charset="0"/>
                <a:cs typeface="Arial" pitchFamily="34" charset="0"/>
              </a:rPr>
              <a:t>We have a technology that does not appear to need monitoring!</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The Inability to obtain suitable images of organisms in situ.</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We have a maths model but nothing for it to be used on.</a:t>
            </a:r>
          </a:p>
          <a:p>
            <a:endParaRPr lang="en-IE" dirty="0" smtClean="0"/>
          </a:p>
          <a:p>
            <a:endParaRPr lang="en-IE" dirty="0" smtClean="0"/>
          </a:p>
          <a:p>
            <a:endParaRPr lang="en-IE" dirty="0" smtClean="0"/>
          </a:p>
        </p:txBody>
      </p:sp>
      <p:sp>
        <p:nvSpPr>
          <p:cNvPr id="5" name="TextBox 4"/>
          <p:cNvSpPr txBox="1"/>
          <p:nvPr/>
        </p:nvSpPr>
        <p:spPr>
          <a:xfrm>
            <a:off x="3010372" y="4214818"/>
            <a:ext cx="3888432" cy="1015663"/>
          </a:xfrm>
          <a:prstGeom prst="rect">
            <a:avLst/>
          </a:prstGeom>
          <a:noFill/>
        </p:spPr>
        <p:txBody>
          <a:bodyPr wrap="square" rtlCol="0">
            <a:spAutoFit/>
          </a:bodyPr>
          <a:lstStyle/>
          <a:p>
            <a:pPr algn="ctr">
              <a:buNone/>
            </a:pPr>
            <a:r>
              <a:rPr lang="en-IE" sz="6000" b="1" dirty="0" smtClean="0">
                <a:solidFill>
                  <a:srgbClr val="FF0000"/>
                </a:solidFill>
              </a:rPr>
              <a:t>My PhD</a:t>
            </a:r>
            <a:endParaRPr lang="en-IE" sz="6000" b="1" dirty="0">
              <a:solidFill>
                <a:srgbClr val="FF0000"/>
              </a:solidFill>
            </a:endParaRP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decel="50000" fill="hold" grpId="0" nodeType="clickEffect">
                                  <p:stCondLst>
                                    <p:cond delay="0"/>
                                  </p:stCondLst>
                                  <p:iterate type="lt">
                                    <p:tmPct val="15000"/>
                                  </p:iterate>
                                  <p:childTnLst>
                                    <p:anim calcmode="lin" valueType="num">
                                      <p:cBhvr additive="base">
                                        <p:cTn id="6" dur="1000"/>
                                        <p:tgtEl>
                                          <p:spTgt spid="5"/>
                                        </p:tgtEl>
                                        <p:attrNameLst>
                                          <p:attrName>ppt_x</p:attrName>
                                        </p:attrNameLst>
                                      </p:cBhvr>
                                      <p:tavLst>
                                        <p:tav tm="0">
                                          <p:val>
                                            <p:strVal val="ppt_x"/>
                                          </p:val>
                                        </p:tav>
                                        <p:tav tm="100000">
                                          <p:val>
                                            <p:strVal val="ppt_x"/>
                                          </p:val>
                                        </p:tav>
                                      </p:tavLst>
                                    </p:anim>
                                    <p:anim calcmode="lin" valueType="num">
                                      <p:cBhvr additive="base">
                                        <p:cTn id="7" dur="1000"/>
                                        <p:tgtEl>
                                          <p:spTgt spid="5"/>
                                        </p:tgtEl>
                                        <p:attrNameLst>
                                          <p:attrName>ppt_y</p:attrName>
                                        </p:attrNameLst>
                                      </p:cBhvr>
                                      <p:tavLst>
                                        <p:tav tm="0">
                                          <p:val>
                                            <p:strVal val="ppt_y"/>
                                          </p:val>
                                        </p:tav>
                                        <p:tav tm="100000">
                                          <p:val>
                                            <p:strVal val="1+ppt_h/2"/>
                                          </p:val>
                                        </p:tav>
                                      </p:tavLst>
                                    </p:anim>
                                    <p:set>
                                      <p:cBhvr>
                                        <p:cTn id="8"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74638"/>
            <a:ext cx="8915400" cy="796908"/>
          </a:xfrm>
        </p:spPr>
        <p:txBody>
          <a:bodyPr>
            <a:normAutofit/>
          </a:bodyPr>
          <a:lstStyle/>
          <a:p>
            <a:r>
              <a:rPr lang="en-IE" sz="2400" b="1" dirty="0" smtClean="0">
                <a:latin typeface="Arial" pitchFamily="34" charset="0"/>
                <a:cs typeface="Arial" pitchFamily="34" charset="0"/>
              </a:rPr>
              <a:t>Thought Process</a:t>
            </a:r>
          </a:p>
        </p:txBody>
      </p:sp>
      <p:sp>
        <p:nvSpPr>
          <p:cNvPr id="41986" name="Content Placeholder 1"/>
          <p:cNvSpPr>
            <a:spLocks noGrp="1"/>
          </p:cNvSpPr>
          <p:nvPr>
            <p:ph idx="1"/>
          </p:nvPr>
        </p:nvSpPr>
        <p:spPr>
          <a:xfrm>
            <a:off x="506506" y="1071546"/>
            <a:ext cx="8915400" cy="4525963"/>
          </a:xfrm>
        </p:spPr>
        <p:txBody>
          <a:bodyPr>
            <a:normAutofit/>
          </a:bodyPr>
          <a:lstStyle/>
          <a:p>
            <a:r>
              <a:rPr lang="en-IE" sz="2400" dirty="0" smtClean="0">
                <a:latin typeface="Arial" pitchFamily="34" charset="0"/>
                <a:cs typeface="Arial" pitchFamily="34" charset="0"/>
              </a:rPr>
              <a:t>The Fractal model is deigned to look for self similarity within a noisy signal. </a:t>
            </a:r>
          </a:p>
          <a:p>
            <a:r>
              <a:rPr lang="en-IE" sz="2400" dirty="0" smtClean="0">
                <a:latin typeface="Arial" pitchFamily="34" charset="0"/>
                <a:cs typeface="Arial" pitchFamily="34" charset="0"/>
              </a:rPr>
              <a:t>Theoretically it should be able to quantify how noisy a signal is. Effectively more self similarity means more noise etc.</a:t>
            </a:r>
          </a:p>
        </p:txBody>
      </p:sp>
      <p:pic>
        <p:nvPicPr>
          <p:cNvPr id="5" name="Picture 4"/>
          <p:cNvPicPr>
            <a:picLocks noChangeAspect="1"/>
          </p:cNvPicPr>
          <p:nvPr/>
        </p:nvPicPr>
        <p:blipFill>
          <a:blip r:embed="rId2" cstate="print"/>
          <a:srcRect/>
          <a:stretch>
            <a:fillRect/>
          </a:stretch>
        </p:blipFill>
        <p:spPr bwMode="auto">
          <a:xfrm>
            <a:off x="1392241" y="2780928"/>
            <a:ext cx="7239805" cy="3456384"/>
          </a:xfrm>
          <a:prstGeom prst="rect">
            <a:avLst/>
          </a:prstGeom>
          <a:noFill/>
        </p:spPr>
      </p:pic>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p:txBody>
          <a:bodyPr/>
          <a:lstStyle/>
          <a:p>
            <a:r>
              <a:rPr lang="en-IE" dirty="0" smtClean="0"/>
              <a:t>Thought Process</a:t>
            </a:r>
          </a:p>
        </p:txBody>
      </p:sp>
      <p:sp>
        <p:nvSpPr>
          <p:cNvPr id="7" name="Content Placeholder 6"/>
          <p:cNvSpPr>
            <a:spLocks noGrp="1"/>
          </p:cNvSpPr>
          <p:nvPr>
            <p:ph idx="1"/>
          </p:nvPr>
        </p:nvSpPr>
        <p:spPr/>
        <p:txBody>
          <a:bodyPr/>
          <a:lstStyle/>
          <a:p>
            <a:endParaRPr lang="en-IE"/>
          </a:p>
        </p:txBody>
      </p:sp>
      <p:pic>
        <p:nvPicPr>
          <p:cNvPr id="6" name="Picture 5" descr="3x3 signals.png"/>
          <p:cNvPicPr/>
          <p:nvPr/>
        </p:nvPicPr>
        <p:blipFill>
          <a:blip r:embed="rId2" cstate="print"/>
          <a:srcRect l="10708" t="3670" r="8065" b="7569"/>
          <a:stretch>
            <a:fillRect/>
          </a:stretch>
        </p:blipFill>
        <p:spPr>
          <a:xfrm>
            <a:off x="0" y="0"/>
            <a:ext cx="9906000" cy="6858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p:txBody>
          <a:bodyPr>
            <a:normAutofit/>
          </a:bodyPr>
          <a:lstStyle/>
          <a:p>
            <a:r>
              <a:rPr lang="en-IE" sz="2400" b="1" dirty="0" smtClean="0">
                <a:latin typeface="Arial" pitchFamily="34" charset="0"/>
                <a:cs typeface="Arial" pitchFamily="34" charset="0"/>
              </a:rPr>
              <a:t>Enter Real world Data</a:t>
            </a:r>
          </a:p>
        </p:txBody>
      </p:sp>
      <p:sp>
        <p:nvSpPr>
          <p:cNvPr id="41986" name="Content Placeholder 1"/>
          <p:cNvSpPr>
            <a:spLocks noGrp="1"/>
          </p:cNvSpPr>
          <p:nvPr>
            <p:ph idx="1"/>
          </p:nvPr>
        </p:nvSpPr>
        <p:spPr/>
        <p:txBody>
          <a:bodyPr>
            <a:normAutofit/>
          </a:bodyPr>
          <a:lstStyle/>
          <a:p>
            <a:r>
              <a:rPr lang="en-IE" sz="2400" dirty="0" smtClean="0">
                <a:latin typeface="Arial" pitchFamily="34" charset="0"/>
                <a:cs typeface="Arial" pitchFamily="34" charset="0"/>
              </a:rPr>
              <a:t>A chance discussion took place with Keith Sunderland</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Access to a large amount of 10Hz urban wind speed data.</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Add a little bit of tweaking to convert to a wind speed signal</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Put it into the current simulator and see what happens.</a:t>
            </a:r>
          </a:p>
          <a:p>
            <a:endParaRPr lang="en-IE" dirty="0" smtClean="0"/>
          </a:p>
          <a:p>
            <a:endParaRPr lang="en-IE" dirty="0" smtClean="0"/>
          </a:p>
          <a:p>
            <a:endParaRPr lang="en-IE" dirty="0" smtClean="0"/>
          </a:p>
        </p:txBody>
      </p:sp>
      <p:sp>
        <p:nvSpPr>
          <p:cNvPr id="5"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400320" y="1052736"/>
            <a:ext cx="9108535" cy="7602081"/>
          </a:xfrm>
          <a:prstGeom prst="rect">
            <a:avLst/>
          </a:prstGeom>
          <a:noFill/>
          <a:ln w="9525">
            <a:noFill/>
            <a:miter lim="800000"/>
            <a:headEnd/>
            <a:tailEnd/>
          </a:ln>
        </p:spPr>
        <p:txBody>
          <a:bodyPr wrap="square">
            <a:spAutoFit/>
          </a:bodyPr>
          <a:lstStyle/>
          <a:p>
            <a:pPr marL="177800" indent="-177800"/>
            <a:r>
              <a:rPr lang="en-IE" sz="1800" dirty="0" smtClean="0"/>
              <a:t>In its simplest form Anaerobic Digestion is the decomposition of biological matter in an atmosphere that has no oxygen present.</a:t>
            </a:r>
          </a:p>
          <a:p>
            <a:pPr marL="177800" indent="-177800"/>
            <a:r>
              <a:rPr lang="en-IE" sz="1800" dirty="0" smtClean="0"/>
              <a:t>This decomposition releases gases.</a:t>
            </a:r>
          </a:p>
          <a:p>
            <a:pPr marL="177800" indent="-177800"/>
            <a:r>
              <a:rPr lang="en-IE" sz="1800" dirty="0" smtClean="0"/>
              <a:t> For a good system circa 58% Methane, circa 40</a:t>
            </a:r>
            <a:r>
              <a:rPr lang="en-IE" sz="1800" dirty="0" smtClean="0"/>
              <a:t>% Carbon </a:t>
            </a:r>
            <a:r>
              <a:rPr lang="en-IE" sz="1800" dirty="0" smtClean="0"/>
              <a:t>Dioxide and traces of Carbon </a:t>
            </a:r>
            <a:r>
              <a:rPr lang="en-IE" sz="1800" dirty="0" smtClean="0"/>
              <a:t>Monoxide </a:t>
            </a:r>
            <a:r>
              <a:rPr lang="en-IE" sz="1800" dirty="0" smtClean="0"/>
              <a:t>and Hydrogen </a:t>
            </a:r>
            <a:r>
              <a:rPr lang="en-IE" sz="1800" dirty="0" smtClean="0"/>
              <a:t>Sulphide</a:t>
            </a:r>
            <a:r>
              <a:rPr lang="en-IE" sz="1800" dirty="0" smtClean="0"/>
              <a:t>.</a:t>
            </a:r>
          </a:p>
          <a:p>
            <a:pPr marL="177800" indent="-177800"/>
            <a:r>
              <a:rPr lang="en-IE" sz="1800" dirty="0" smtClean="0"/>
              <a:t>These gases are produced as a by-product of bacterial interaction with organic matter.</a:t>
            </a:r>
          </a:p>
          <a:p>
            <a:pPr marL="177800" indent="-177800"/>
            <a:r>
              <a:rPr lang="en-IE" sz="1800" dirty="0" smtClean="0"/>
              <a:t>The bacteria thrive in stable PH environments circa 6.8-7.2 and at specific temperature classes for different </a:t>
            </a:r>
            <a:r>
              <a:rPr lang="en-IE" sz="1800" dirty="0" err="1" smtClean="0"/>
              <a:t>methanogen</a:t>
            </a:r>
            <a:r>
              <a:rPr lang="en-IE" sz="1800" dirty="0" smtClean="0"/>
              <a:t> families</a:t>
            </a:r>
          </a:p>
          <a:p>
            <a:pPr marL="177800" indent="-177800"/>
            <a:endParaRPr lang="en-IE" sz="1800" dirty="0" smtClean="0"/>
          </a:p>
          <a:p>
            <a:pPr marL="177800" indent="-177800"/>
            <a:endParaRPr lang="en-IE" sz="1800" dirty="0" smtClean="0"/>
          </a:p>
          <a:p>
            <a:pPr marL="177800" indent="-177800"/>
            <a:endParaRPr lang="en-IE" sz="1800" dirty="0" smtClean="0"/>
          </a:p>
          <a:p>
            <a:pPr marL="177800" indent="-177800"/>
            <a:endParaRPr lang="en-IE" sz="1800" dirty="0" smtClean="0"/>
          </a:p>
          <a:p>
            <a:pPr marL="177800" indent="-177800">
              <a:buNone/>
            </a:pPr>
            <a:endParaRPr lang="en-IE" sz="1800" dirty="0" smtClean="0"/>
          </a:p>
          <a:p>
            <a:pPr marL="177800" indent="-177800">
              <a:buNone/>
            </a:pPr>
            <a:endParaRPr lang="en-IE" sz="1800" dirty="0" smtClean="0"/>
          </a:p>
          <a:p>
            <a:pPr marL="177800" indent="-177800" algn="ctr">
              <a:buNone/>
            </a:pPr>
            <a:r>
              <a:rPr lang="en-IE" sz="1400" b="1" dirty="0" smtClean="0"/>
              <a:t>(NÍ </a:t>
            </a:r>
            <a:r>
              <a:rPr lang="en-IE" sz="1400" b="1" dirty="0" err="1" smtClean="0"/>
              <a:t>Ruanaigh</a:t>
            </a:r>
            <a:r>
              <a:rPr lang="en-IE" sz="1400" b="1" dirty="0" smtClean="0"/>
              <a:t>, 2011)</a:t>
            </a:r>
          </a:p>
          <a:p>
            <a:pPr marL="177800" indent="-177800"/>
            <a:endParaRPr lang="en-IE" sz="1800" dirty="0" smtClean="0"/>
          </a:p>
          <a:p>
            <a:pPr marL="177800" indent="-177800"/>
            <a:endParaRPr lang="en-IE" sz="1800" dirty="0" smtClean="0"/>
          </a:p>
          <a:p>
            <a:pPr marL="177800" indent="-177800"/>
            <a:endParaRPr lang="en-IE" sz="1800" dirty="0" smtClean="0"/>
          </a:p>
          <a:p>
            <a:pPr>
              <a:buNone/>
            </a:pPr>
            <a:endParaRPr lang="en-IE" dirty="0" smtClean="0"/>
          </a:p>
          <a:p>
            <a:pPr>
              <a:buFont typeface="Monotype Sorts" pitchFamily="2" charset="2"/>
              <a:buNone/>
            </a:pPr>
            <a:endParaRPr lang="en-IE" dirty="0"/>
          </a:p>
          <a:p>
            <a:pPr>
              <a:buFont typeface="Monotype Sorts" pitchFamily="2" charset="2"/>
              <a:buNone/>
            </a:pPr>
            <a:endParaRPr lang="en-IE" dirty="0"/>
          </a:p>
        </p:txBody>
      </p:sp>
      <p:sp>
        <p:nvSpPr>
          <p:cNvPr id="6" name="Rectangle 5"/>
          <p:cNvSpPr/>
          <p:nvPr/>
        </p:nvSpPr>
        <p:spPr>
          <a:xfrm>
            <a:off x="4880992" y="1628806"/>
            <a:ext cx="4608512" cy="3425469"/>
          </a:xfrm>
          <a:prstGeom prst="rect">
            <a:avLst/>
          </a:prstGeom>
          <a:ln w="9525" cap="flat" cmpd="sng" algn="ctr">
            <a:noFill/>
            <a:prstDash val="solid"/>
            <a:round/>
            <a:headEnd type="none" w="med" len="med"/>
            <a:tailEnd type="none" w="med" len="med"/>
          </a:ln>
        </p:spPr>
      </p:sp>
      <p:sp>
        <p:nvSpPr>
          <p:cNvPr id="17" name="TextBox 16"/>
          <p:cNvSpPr txBox="1"/>
          <p:nvPr/>
        </p:nvSpPr>
        <p:spPr>
          <a:xfrm>
            <a:off x="2254288" y="419478"/>
            <a:ext cx="5400600" cy="461665"/>
          </a:xfrm>
          <a:prstGeom prst="rect">
            <a:avLst/>
          </a:prstGeom>
          <a:noFill/>
        </p:spPr>
        <p:txBody>
          <a:bodyPr wrap="square" rtlCol="0">
            <a:spAutoFit/>
          </a:bodyPr>
          <a:lstStyle/>
          <a:p>
            <a:pPr algn="ctr">
              <a:buNone/>
            </a:pPr>
            <a:r>
              <a:rPr lang="en-IE" b="1" dirty="0" smtClean="0"/>
              <a:t>Anaerobic Digestion Basics</a:t>
            </a:r>
            <a:endParaRPr lang="en-IE" b="1" dirty="0"/>
          </a:p>
        </p:txBody>
      </p:sp>
      <p:sp>
        <p:nvSpPr>
          <p:cNvPr id="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pic>
        <p:nvPicPr>
          <p:cNvPr id="9" name="Picture 8"/>
          <p:cNvPicPr/>
          <p:nvPr/>
        </p:nvPicPr>
        <p:blipFill>
          <a:blip r:embed="rId2" cstate="print"/>
          <a:srcRect/>
          <a:stretch>
            <a:fillRect/>
          </a:stretch>
        </p:blipFill>
        <p:spPr bwMode="auto">
          <a:xfrm>
            <a:off x="934070" y="3714752"/>
            <a:ext cx="7733705" cy="19288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wipe(up)">
                                      <p:cBhvr>
                                        <p:cTn id="7" dur="500"/>
                                        <p:tgtEl>
                                          <p:spTgt spid="5122">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122">
                                            <p:txEl>
                                              <p:pRg st="1" end="1"/>
                                            </p:txEl>
                                          </p:spTgt>
                                        </p:tgtEl>
                                        <p:attrNameLst>
                                          <p:attrName>style.visibility</p:attrName>
                                        </p:attrNameLst>
                                      </p:cBhvr>
                                      <p:to>
                                        <p:strVal val="visible"/>
                                      </p:to>
                                    </p:set>
                                    <p:animEffect transition="in" filter="wipe(up)">
                                      <p:cBhvr>
                                        <p:cTn id="11" dur="500"/>
                                        <p:tgtEl>
                                          <p:spTgt spid="5122">
                                            <p:txEl>
                                              <p:pRg st="1" end="1"/>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122">
                                            <p:txEl>
                                              <p:pRg st="2" end="2"/>
                                            </p:txEl>
                                          </p:spTgt>
                                        </p:tgtEl>
                                        <p:attrNameLst>
                                          <p:attrName>style.visibility</p:attrName>
                                        </p:attrNameLst>
                                      </p:cBhvr>
                                      <p:to>
                                        <p:strVal val="visible"/>
                                      </p:to>
                                    </p:set>
                                    <p:animEffect transition="in" filter="wipe(up)">
                                      <p:cBhvr>
                                        <p:cTn id="15" dur="500"/>
                                        <p:tgtEl>
                                          <p:spTgt spid="5122">
                                            <p:txEl>
                                              <p:pRg st="2" end="2"/>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122">
                                            <p:txEl>
                                              <p:pRg st="3" end="3"/>
                                            </p:txEl>
                                          </p:spTgt>
                                        </p:tgtEl>
                                        <p:attrNameLst>
                                          <p:attrName>style.visibility</p:attrName>
                                        </p:attrNameLst>
                                      </p:cBhvr>
                                      <p:to>
                                        <p:strVal val="visible"/>
                                      </p:to>
                                    </p:set>
                                    <p:animEffect transition="in" filter="wipe(up)">
                                      <p:cBhvr>
                                        <p:cTn id="19" dur="500"/>
                                        <p:tgtEl>
                                          <p:spTgt spid="5122">
                                            <p:txEl>
                                              <p:pRg st="3" end="3"/>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122">
                                            <p:txEl>
                                              <p:pRg st="4" end="4"/>
                                            </p:txEl>
                                          </p:spTgt>
                                        </p:tgtEl>
                                        <p:attrNameLst>
                                          <p:attrName>style.visibility</p:attrName>
                                        </p:attrNameLst>
                                      </p:cBhvr>
                                      <p:to>
                                        <p:strVal val="visible"/>
                                      </p:to>
                                    </p:set>
                                    <p:animEffect transition="in" filter="wipe(up)">
                                      <p:cBhvr>
                                        <p:cTn id="23" dur="500"/>
                                        <p:tgtEl>
                                          <p:spTgt spid="5122">
                                            <p:txEl>
                                              <p:pRg st="4" end="4"/>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122">
                                            <p:txEl>
                                              <p:pRg st="11" end="11"/>
                                            </p:txEl>
                                          </p:spTgt>
                                        </p:tgtEl>
                                        <p:attrNameLst>
                                          <p:attrName>style.visibility</p:attrName>
                                        </p:attrNameLst>
                                      </p:cBhvr>
                                      <p:to>
                                        <p:strVal val="visible"/>
                                      </p:to>
                                    </p:set>
                                    <p:animEffect transition="in" filter="wipe(up)">
                                      <p:cBhvr>
                                        <p:cTn id="27" dur="500"/>
                                        <p:tgtEl>
                                          <p:spTgt spid="512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74638"/>
            <a:ext cx="8915400" cy="939784"/>
          </a:xfrm>
        </p:spPr>
        <p:txBody>
          <a:bodyPr>
            <a:normAutofit/>
          </a:bodyPr>
          <a:lstStyle/>
          <a:p>
            <a:r>
              <a:rPr lang="en-IE" sz="2400" b="1" dirty="0" smtClean="0">
                <a:latin typeface="Arial" pitchFamily="34" charset="0"/>
                <a:cs typeface="Arial" pitchFamily="34" charset="0"/>
              </a:rPr>
              <a:t>New Turbulence Metric</a:t>
            </a:r>
          </a:p>
        </p:txBody>
      </p:sp>
      <p:sp>
        <p:nvSpPr>
          <p:cNvPr id="41986" name="Content Placeholder 1"/>
          <p:cNvSpPr>
            <a:spLocks noGrp="1"/>
          </p:cNvSpPr>
          <p:nvPr>
            <p:ph idx="1"/>
          </p:nvPr>
        </p:nvSpPr>
        <p:spPr/>
        <p:txBody>
          <a:bodyPr>
            <a:normAutofit/>
          </a:bodyPr>
          <a:lstStyle/>
          <a:p>
            <a:r>
              <a:rPr lang="en-IE" sz="2400" dirty="0" smtClean="0">
                <a:latin typeface="Arial" pitchFamily="34" charset="0"/>
                <a:cs typeface="Arial" pitchFamily="34" charset="0"/>
              </a:rPr>
              <a:t>Effectively the fractal model measures turbulence but it strictly speaking cannot be called fractal as a “fractal” in this instance should be bounded by a limit of </a:t>
            </a:r>
            <a:r>
              <a:rPr lang="en-IE" sz="2400" dirty="0" err="1" smtClean="0">
                <a:latin typeface="Arial" pitchFamily="34" charset="0"/>
                <a:cs typeface="Arial" pitchFamily="34" charset="0"/>
              </a:rPr>
              <a:t>Df</a:t>
            </a:r>
            <a:r>
              <a:rPr lang="en-IE" sz="2400" dirty="0" smtClean="0">
                <a:latin typeface="Arial" pitchFamily="34" charset="0"/>
                <a:cs typeface="Arial" pitchFamily="34" charset="0"/>
              </a:rPr>
              <a:t>=2.</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For </a:t>
            </a:r>
            <a:r>
              <a:rPr lang="en-IE" sz="2400" dirty="0" smtClean="0">
                <a:latin typeface="Arial" pitchFamily="34" charset="0"/>
                <a:cs typeface="Arial" pitchFamily="34" charset="0"/>
              </a:rPr>
              <a:t>comparison </a:t>
            </a:r>
            <a:r>
              <a:rPr lang="en-IE" sz="2400" dirty="0" smtClean="0">
                <a:latin typeface="Arial" pitchFamily="34" charset="0"/>
                <a:cs typeface="Arial" pitchFamily="34" charset="0"/>
              </a:rPr>
              <a:t>the “fractal” model was then compared to the standard turbulence metric (Turbulence intensity (TI)) for comparison.</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Then with the new metric longitudinal TI (effectively cosine corrected TI per 10 minute mean wind speed)</a:t>
            </a:r>
          </a:p>
          <a:p>
            <a:endParaRPr lang="en-IE" dirty="0" smtClean="0"/>
          </a:p>
          <a:p>
            <a:endParaRPr lang="en-IE" dirty="0" smtClean="0"/>
          </a:p>
          <a:p>
            <a:endParaRPr lang="en-IE" dirty="0" smtClean="0"/>
          </a:p>
          <a:p>
            <a:endParaRPr lang="en-IE" dirty="0" smtClean="0"/>
          </a:p>
          <a:p>
            <a:endParaRPr lang="en-IE" dirty="0" smtClean="0"/>
          </a:p>
          <a:p>
            <a:endParaRPr lang="en-IE" dirty="0" smtClean="0"/>
          </a:p>
        </p:txBody>
      </p:sp>
      <p:sp>
        <p:nvSpPr>
          <p:cNvPr id="5"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74638"/>
            <a:ext cx="8915400" cy="725470"/>
          </a:xfrm>
        </p:spPr>
        <p:txBody>
          <a:bodyPr>
            <a:normAutofit/>
          </a:bodyPr>
          <a:lstStyle/>
          <a:p>
            <a:r>
              <a:rPr lang="en-IE" sz="2400" b="1" dirty="0" smtClean="0">
                <a:latin typeface="Arial" pitchFamily="34" charset="0"/>
                <a:cs typeface="Arial" pitchFamily="34" charset="0"/>
              </a:rPr>
              <a:t>Unfiltered Data Comparison</a:t>
            </a:r>
          </a:p>
        </p:txBody>
      </p:sp>
      <p:sp>
        <p:nvSpPr>
          <p:cNvPr id="41986" name="Content Placeholder 1"/>
          <p:cNvSpPr>
            <a:spLocks noGrp="1"/>
          </p:cNvSpPr>
          <p:nvPr>
            <p:ph idx="1"/>
          </p:nvPr>
        </p:nvSpPr>
        <p:spPr>
          <a:xfrm>
            <a:off x="309530" y="4857760"/>
            <a:ext cx="5052621" cy="1379561"/>
          </a:xfrm>
        </p:spPr>
        <p:txBody>
          <a:bodyPr/>
          <a:lstStyle/>
          <a:p>
            <a:r>
              <a:rPr lang="en-IE" sz="1800" dirty="0" smtClean="0"/>
              <a:t>Unfiltered results 4502 samples</a:t>
            </a:r>
          </a:p>
          <a:p>
            <a:r>
              <a:rPr lang="en-IE" sz="1800" dirty="0" smtClean="0"/>
              <a:t>Note! TI&gt;100% giving erratic spikes</a:t>
            </a:r>
          </a:p>
          <a:p>
            <a:endParaRPr lang="en-IE" dirty="0" smtClean="0"/>
          </a:p>
          <a:p>
            <a:endParaRPr lang="en-IE" dirty="0" smtClean="0"/>
          </a:p>
          <a:p>
            <a:endParaRPr lang="en-IE" dirty="0" smtClean="0"/>
          </a:p>
          <a:p>
            <a:endParaRPr lang="en-IE" dirty="0" smtClean="0"/>
          </a:p>
          <a:p>
            <a:endParaRPr lang="en-IE" dirty="0" smtClean="0"/>
          </a:p>
          <a:p>
            <a:endParaRPr lang="en-IE" dirty="0" smtClean="0"/>
          </a:p>
        </p:txBody>
      </p:sp>
      <p:pic>
        <p:nvPicPr>
          <p:cNvPr id="5" name="Picture 4" descr="Unfiltered results time domain plot.jpg"/>
          <p:cNvPicPr>
            <a:picLocks noChangeAspect="1"/>
          </p:cNvPicPr>
          <p:nvPr/>
        </p:nvPicPr>
        <p:blipFill>
          <a:blip r:embed="rId2" cstate="print"/>
          <a:srcRect l="9326" t="5795" r="8231" b="6126"/>
          <a:stretch>
            <a:fillRect/>
          </a:stretch>
        </p:blipFill>
        <p:spPr>
          <a:xfrm>
            <a:off x="128465" y="1196752"/>
            <a:ext cx="5052621" cy="3456384"/>
          </a:xfrm>
          <a:prstGeom prst="rect">
            <a:avLst/>
          </a:prstGeom>
        </p:spPr>
      </p:pic>
      <p:pic>
        <p:nvPicPr>
          <p:cNvPr id="6" name="Picture 5" descr="unfiltered scattergram.jpg"/>
          <p:cNvPicPr/>
          <p:nvPr/>
        </p:nvPicPr>
        <p:blipFill>
          <a:blip r:embed="rId3" cstate="print"/>
          <a:srcRect l="5453" t="1724" r="8375" b="1940"/>
          <a:stretch>
            <a:fillRect/>
          </a:stretch>
        </p:blipFill>
        <p:spPr>
          <a:xfrm>
            <a:off x="4722423" y="2132856"/>
            <a:ext cx="5183580" cy="3672408"/>
          </a:xfrm>
          <a:prstGeom prst="rect">
            <a:avLst/>
          </a:prstGeom>
        </p:spPr>
      </p:pic>
      <p:sp>
        <p:nvSpPr>
          <p:cNvPr id="7"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506506" y="53752"/>
            <a:ext cx="8915400" cy="1143000"/>
          </a:xfrm>
        </p:spPr>
        <p:txBody>
          <a:bodyPr>
            <a:normAutofit/>
          </a:bodyPr>
          <a:lstStyle/>
          <a:p>
            <a:r>
              <a:rPr lang="en-IE" sz="2400" b="1" dirty="0" smtClean="0">
                <a:latin typeface="Arial" pitchFamily="34" charset="0"/>
                <a:cs typeface="Arial" pitchFamily="34" charset="0"/>
              </a:rPr>
              <a:t>Filtered Data Comparison TI&gt;100% filtered out</a:t>
            </a:r>
          </a:p>
        </p:txBody>
      </p:sp>
      <p:sp>
        <p:nvSpPr>
          <p:cNvPr id="41986" name="Content Placeholder 1"/>
          <p:cNvSpPr>
            <a:spLocks noGrp="1"/>
          </p:cNvSpPr>
          <p:nvPr>
            <p:ph idx="1"/>
          </p:nvPr>
        </p:nvSpPr>
        <p:spPr>
          <a:xfrm>
            <a:off x="738158" y="4869161"/>
            <a:ext cx="4216430" cy="1531640"/>
          </a:xfrm>
        </p:spPr>
        <p:txBody>
          <a:bodyPr/>
          <a:lstStyle/>
          <a:p>
            <a:r>
              <a:rPr lang="en-IE" sz="1800" dirty="0" smtClean="0">
                <a:latin typeface="Arial" pitchFamily="34" charset="0"/>
                <a:cs typeface="Arial" pitchFamily="34" charset="0"/>
              </a:rPr>
              <a:t>Filtered results 4327 samples</a:t>
            </a:r>
          </a:p>
          <a:p>
            <a:r>
              <a:rPr lang="en-IE" sz="1800" dirty="0" smtClean="0">
                <a:latin typeface="Arial" pitchFamily="34" charset="0"/>
                <a:cs typeface="Arial" pitchFamily="34" charset="0"/>
              </a:rPr>
              <a:t>(3.88% of samples filtered out)</a:t>
            </a:r>
          </a:p>
          <a:p>
            <a:r>
              <a:rPr lang="en-IE" sz="1800" dirty="0" smtClean="0">
                <a:latin typeface="Arial" pitchFamily="34" charset="0"/>
                <a:cs typeface="Arial" pitchFamily="34" charset="0"/>
              </a:rPr>
              <a:t>Note! Trending differences</a:t>
            </a:r>
          </a:p>
          <a:p>
            <a:endParaRPr lang="en-IE" sz="1800" dirty="0" smtClean="0">
              <a:latin typeface="Arial" pitchFamily="34" charset="0"/>
              <a:cs typeface="Arial" pitchFamily="34" charset="0"/>
            </a:endParaRPr>
          </a:p>
          <a:p>
            <a:endParaRPr lang="en-IE" dirty="0" smtClean="0"/>
          </a:p>
          <a:p>
            <a:endParaRPr lang="en-IE" dirty="0" smtClean="0"/>
          </a:p>
          <a:p>
            <a:endParaRPr lang="en-IE" dirty="0" smtClean="0"/>
          </a:p>
          <a:p>
            <a:endParaRPr lang="en-IE" dirty="0" smtClean="0"/>
          </a:p>
          <a:p>
            <a:endParaRPr lang="en-IE" dirty="0" smtClean="0"/>
          </a:p>
        </p:txBody>
      </p:sp>
      <p:pic>
        <p:nvPicPr>
          <p:cNvPr id="7" name="Picture 6" descr="filtered results time domain plot.jpg"/>
          <p:cNvPicPr/>
          <p:nvPr/>
        </p:nvPicPr>
        <p:blipFill>
          <a:blip r:embed="rId2" cstate="print"/>
          <a:srcRect l="8543" t="5667" r="6790" b="5607"/>
          <a:stretch>
            <a:fillRect/>
          </a:stretch>
        </p:blipFill>
        <p:spPr>
          <a:xfrm>
            <a:off x="128467" y="1196752"/>
            <a:ext cx="4593956" cy="3672408"/>
          </a:xfrm>
          <a:prstGeom prst="rect">
            <a:avLst/>
          </a:prstGeom>
        </p:spPr>
      </p:pic>
      <p:pic>
        <p:nvPicPr>
          <p:cNvPr id="8" name="Picture 7" descr="filtered scattergram.jpg"/>
          <p:cNvPicPr/>
          <p:nvPr/>
        </p:nvPicPr>
        <p:blipFill>
          <a:blip r:embed="rId3" cstate="print"/>
          <a:srcRect l="5670" t="2194" r="8314" b="1828"/>
          <a:stretch>
            <a:fillRect/>
          </a:stretch>
        </p:blipFill>
        <p:spPr>
          <a:xfrm>
            <a:off x="4722420" y="1844824"/>
            <a:ext cx="5183580" cy="4123928"/>
          </a:xfrm>
          <a:prstGeom prst="rect">
            <a:avLst/>
          </a:prstGeom>
        </p:spPr>
      </p:pic>
      <p:sp>
        <p:nvSpPr>
          <p:cNvPr id="9"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a:t>
            </a:r>
            <a:endParaRPr lang="en-US" b="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74638"/>
            <a:ext cx="8915400" cy="891380"/>
          </a:xfrm>
        </p:spPr>
        <p:txBody>
          <a:bodyPr>
            <a:normAutofit/>
          </a:bodyPr>
          <a:lstStyle/>
          <a:p>
            <a:r>
              <a:rPr lang="en-IE" sz="2400" b="1" dirty="0" smtClean="0">
                <a:latin typeface="Arial" pitchFamily="34" charset="0"/>
                <a:cs typeface="Arial" pitchFamily="34" charset="0"/>
              </a:rPr>
              <a:t>Issues with the TI metric</a:t>
            </a:r>
          </a:p>
        </p:txBody>
      </p:sp>
      <p:sp>
        <p:nvSpPr>
          <p:cNvPr id="41986" name="Content Placeholder 1"/>
          <p:cNvSpPr>
            <a:spLocks noGrp="1"/>
          </p:cNvSpPr>
          <p:nvPr>
            <p:ph idx="1"/>
          </p:nvPr>
        </p:nvSpPr>
        <p:spPr>
          <a:xfrm>
            <a:off x="495300" y="980728"/>
            <a:ext cx="8915400" cy="4711253"/>
          </a:xfrm>
        </p:spPr>
        <p:txBody>
          <a:bodyPr>
            <a:noAutofit/>
          </a:bodyPr>
          <a:lstStyle/>
          <a:p>
            <a:r>
              <a:rPr lang="en-IE" sz="1800" dirty="0" smtClean="0">
                <a:latin typeface="Arial" pitchFamily="34" charset="0"/>
                <a:cs typeface="Arial" pitchFamily="34" charset="0"/>
              </a:rPr>
              <a:t>An Investigation was made into the origin of the TI longitudinal metric and the principles that it relies on in order to gain an understanding of the non correlation with the “fractal” model.</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Firstly TI is calculated based on,</a:t>
            </a:r>
          </a:p>
          <a:p>
            <a:endParaRPr lang="en-IE" sz="1800" dirty="0" smtClean="0">
              <a:latin typeface="Arial" pitchFamily="34" charset="0"/>
              <a:cs typeface="Arial" pitchFamily="34" charset="0"/>
            </a:endParaRPr>
          </a:p>
          <a:p>
            <a:pPr>
              <a:buNone/>
            </a:pPr>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Secondly it was originally designed as a metric for large rural / offshore turbines where high wind speeds were present in low turbulence environments</a:t>
            </a:r>
            <a:r>
              <a:rPr lang="en-IE" sz="1800" dirty="0" smtClean="0">
                <a:latin typeface="Arial" pitchFamily="34" charset="0"/>
                <a:cs typeface="Arial" pitchFamily="34" charset="0"/>
              </a:rPr>
              <a:t>.</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It became obvious that the TI metric is unsuitable for use in an urban environment due to low wind speeds and high standard deviation making results appear to be asymptotically high in nature.</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But consider the following!</a:t>
            </a:r>
          </a:p>
          <a:p>
            <a:endParaRPr lang="en-IE" sz="1800" dirty="0" smtClean="0">
              <a:latin typeface="Arial" pitchFamily="34" charset="0"/>
              <a:cs typeface="Arial" pitchFamily="34" charset="0"/>
            </a:endParaRPr>
          </a:p>
        </p:txBody>
      </p:sp>
      <p:sp>
        <p:nvSpPr>
          <p:cNvPr id="3074"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0"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3" name="Rectangle 5"/>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graphicFrame>
        <p:nvGraphicFramePr>
          <p:cNvPr id="14" name="Object 13"/>
          <p:cNvGraphicFramePr>
            <a:graphicFrameLocks noChangeAspect="1"/>
          </p:cNvGraphicFramePr>
          <p:nvPr/>
        </p:nvGraphicFramePr>
        <p:xfrm>
          <a:off x="4664968" y="1988840"/>
          <a:ext cx="6489700" cy="1368028"/>
        </p:xfrm>
        <a:graphic>
          <a:graphicData uri="http://schemas.openxmlformats.org/presentationml/2006/ole">
            <p:oleObj spid="_x0000_s2057" name="Document" r:id="rId3" imgW="7130885" imgH="1519226" progId="Word.Document.12">
              <p:embed/>
            </p:oleObj>
          </a:graphicData>
        </a:graphic>
      </p:graphicFrame>
      <p:sp>
        <p:nvSpPr>
          <p:cNvPr id="9"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190536" y="-1571660"/>
            <a:ext cx="8915400" cy="1143000"/>
          </a:xfrm>
        </p:spPr>
        <p:txBody>
          <a:bodyPr/>
          <a:lstStyle/>
          <a:p>
            <a:r>
              <a:rPr lang="en-IE" dirty="0" smtClean="0"/>
              <a:t>Investigation into the TI metric</a:t>
            </a:r>
          </a:p>
        </p:txBody>
      </p:sp>
      <p:sp>
        <p:nvSpPr>
          <p:cNvPr id="41986" name="Content Placeholder 1"/>
          <p:cNvSpPr>
            <a:spLocks noGrp="1"/>
          </p:cNvSpPr>
          <p:nvPr>
            <p:ph idx="1"/>
          </p:nvPr>
        </p:nvSpPr>
        <p:spPr>
          <a:xfrm>
            <a:off x="166654" y="714357"/>
            <a:ext cx="2122051" cy="5072098"/>
          </a:xfrm>
        </p:spPr>
        <p:txBody>
          <a:bodyPr>
            <a:normAutofit/>
          </a:bodyPr>
          <a:lstStyle/>
          <a:p>
            <a:r>
              <a:rPr lang="en-IE" sz="1800" dirty="0" err="1" smtClean="0"/>
              <a:t>Df</a:t>
            </a:r>
            <a:r>
              <a:rPr lang="en-IE" sz="1800" dirty="0" smtClean="0"/>
              <a:t> =1 is effectively 0% turbulence</a:t>
            </a:r>
          </a:p>
          <a:p>
            <a:endParaRPr lang="en-IE" sz="1800" dirty="0" smtClean="0"/>
          </a:p>
          <a:p>
            <a:r>
              <a:rPr lang="en-IE" sz="1800" dirty="0" smtClean="0"/>
              <a:t>However the current TI metric would classify this sample as having 31% turbulence</a:t>
            </a:r>
          </a:p>
          <a:p>
            <a:endParaRPr lang="en-IE" sz="1800" dirty="0" smtClean="0"/>
          </a:p>
          <a:p>
            <a:r>
              <a:rPr lang="en-IE" sz="1800" b="1" dirty="0" smtClean="0">
                <a:solidFill>
                  <a:srgbClr val="FF0000"/>
                </a:solidFill>
              </a:rPr>
              <a:t>The current TI metric does not allow for trends within the wind speed sample</a:t>
            </a:r>
          </a:p>
        </p:txBody>
      </p:sp>
      <p:sp>
        <p:nvSpPr>
          <p:cNvPr id="3074"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0"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3" name="Rectangle 5"/>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pic>
        <p:nvPicPr>
          <p:cNvPr id="28675" name="Picture 3"/>
          <p:cNvPicPr>
            <a:picLocks noChangeAspect="1" noChangeArrowheads="1"/>
          </p:cNvPicPr>
          <p:nvPr/>
        </p:nvPicPr>
        <p:blipFill>
          <a:blip r:embed="rId2" cstate="print"/>
          <a:srcRect/>
          <a:stretch>
            <a:fillRect/>
          </a:stretch>
        </p:blipFill>
        <p:spPr bwMode="auto">
          <a:xfrm>
            <a:off x="2288705" y="-27384"/>
            <a:ext cx="7602537" cy="6115050"/>
          </a:xfrm>
          <a:prstGeom prst="rect">
            <a:avLst/>
          </a:prstGeom>
          <a:noFill/>
          <a:ln w="9525">
            <a:noFill/>
            <a:miter lim="800000"/>
            <a:headEnd/>
            <a:tailEnd/>
          </a:ln>
          <a:effectLst/>
        </p:spPr>
      </p:pic>
      <p:sp>
        <p:nvSpPr>
          <p:cNvPr id="9"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
            <a:ext cx="8915400" cy="1143000"/>
          </a:xfrm>
        </p:spPr>
        <p:txBody>
          <a:bodyPr>
            <a:normAutofit/>
          </a:bodyPr>
          <a:lstStyle/>
          <a:p>
            <a:r>
              <a:rPr lang="en-IE" sz="2400" b="1" dirty="0" smtClean="0"/>
              <a:t>Investigation into the TI metric</a:t>
            </a:r>
          </a:p>
        </p:txBody>
      </p:sp>
      <p:sp>
        <p:nvSpPr>
          <p:cNvPr id="41986" name="Content Placeholder 1"/>
          <p:cNvSpPr>
            <a:spLocks noGrp="1"/>
          </p:cNvSpPr>
          <p:nvPr>
            <p:ph idx="1"/>
          </p:nvPr>
        </p:nvSpPr>
        <p:spPr>
          <a:xfrm>
            <a:off x="344966" y="881840"/>
            <a:ext cx="8915400" cy="5094319"/>
          </a:xfrm>
        </p:spPr>
        <p:txBody>
          <a:bodyPr>
            <a:normAutofit/>
          </a:bodyPr>
          <a:lstStyle/>
          <a:p>
            <a:r>
              <a:rPr lang="en-IE" sz="1800" dirty="0" smtClean="0">
                <a:latin typeface="Arial" pitchFamily="34" charset="0"/>
                <a:cs typeface="Arial" pitchFamily="34" charset="0"/>
              </a:rPr>
              <a:t>Having said that the TI metric has not been used to its maximum effect in terms of power prediction.</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Previous studies have shown that for rural and off shore site that the PDF of wind speeds within a 10 minute sample follow a normal Gaussian pattern.</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Some of </a:t>
            </a:r>
            <a:r>
              <a:rPr lang="en-IE" sz="1800" dirty="0" smtClean="0">
                <a:latin typeface="Arial" pitchFamily="34" charset="0"/>
                <a:cs typeface="Arial" pitchFamily="34" charset="0"/>
              </a:rPr>
              <a:t>the </a:t>
            </a:r>
            <a:r>
              <a:rPr lang="en-IE" sz="1800" dirty="0" smtClean="0">
                <a:latin typeface="Arial" pitchFamily="34" charset="0"/>
                <a:cs typeface="Arial" pitchFamily="34" charset="0"/>
              </a:rPr>
              <a:t>experimental data shows that this is not the case in urban environments</a:t>
            </a:r>
          </a:p>
          <a:p>
            <a:endParaRPr lang="en-IE" sz="1800" dirty="0" smtClean="0">
              <a:latin typeface="Arial" pitchFamily="34" charset="0"/>
              <a:cs typeface="Arial" pitchFamily="34" charset="0"/>
            </a:endParaRPr>
          </a:p>
          <a:p>
            <a:pPr>
              <a:buNone/>
            </a:pPr>
            <a:r>
              <a:rPr lang="en-IE" sz="1800" dirty="0" smtClean="0">
                <a:latin typeface="Arial" pitchFamily="34" charset="0"/>
                <a:cs typeface="Arial" pitchFamily="34" charset="0"/>
              </a:rPr>
              <a:t>		logarithmic at low mean wind speeds</a:t>
            </a:r>
          </a:p>
          <a:p>
            <a:pPr>
              <a:buNone/>
            </a:pPr>
            <a:r>
              <a:rPr lang="en-IE" sz="1800" dirty="0" smtClean="0">
                <a:latin typeface="Arial" pitchFamily="34" charset="0"/>
                <a:cs typeface="Arial" pitchFamily="34" charset="0"/>
              </a:rPr>
              <a:t>		</a:t>
            </a:r>
            <a:r>
              <a:rPr lang="en-IE" sz="1800" dirty="0" smtClean="0">
                <a:latin typeface="Arial" pitchFamily="34" charset="0"/>
                <a:cs typeface="Arial" pitchFamily="34" charset="0"/>
              </a:rPr>
              <a:t>Rayleigh </a:t>
            </a:r>
            <a:r>
              <a:rPr lang="en-IE" sz="1800" dirty="0" smtClean="0">
                <a:latin typeface="Arial" pitchFamily="34" charset="0"/>
                <a:cs typeface="Arial" pitchFamily="34" charset="0"/>
              </a:rPr>
              <a:t>type for the majority of usable wind speeds</a:t>
            </a:r>
          </a:p>
          <a:p>
            <a:pPr>
              <a:buNone/>
            </a:pPr>
            <a:endParaRPr lang="en-IE" sz="1800" dirty="0" smtClean="0">
              <a:latin typeface="Arial" pitchFamily="34" charset="0"/>
              <a:cs typeface="Arial" pitchFamily="34" charset="0"/>
            </a:endParaRPr>
          </a:p>
          <a:p>
            <a:pPr>
              <a:buNone/>
            </a:pPr>
            <a:r>
              <a:rPr lang="en-IE" sz="1800" dirty="0" smtClean="0">
                <a:latin typeface="Arial" pitchFamily="34" charset="0"/>
                <a:cs typeface="Arial" pitchFamily="34" charset="0"/>
              </a:rPr>
              <a:t>	In a yet to be published paper </a:t>
            </a:r>
            <a:r>
              <a:rPr lang="en-IE" sz="1800" dirty="0" smtClean="0">
                <a:latin typeface="Arial" pitchFamily="34" charset="0"/>
                <a:cs typeface="Arial" pitchFamily="34" charset="0"/>
              </a:rPr>
              <a:t>co wrote by Keith Sunderland we </a:t>
            </a:r>
            <a:r>
              <a:rPr lang="en-IE" sz="1800" dirty="0" smtClean="0">
                <a:latin typeface="Arial" pitchFamily="34" charset="0"/>
                <a:cs typeface="Arial" pitchFamily="34" charset="0"/>
              </a:rPr>
              <a:t>have proposed that the following chart may be a generic case but as of yet we do not have enough site data to verify if this is true or not.</a:t>
            </a:r>
          </a:p>
          <a:p>
            <a:pPr>
              <a:buNone/>
            </a:pPr>
            <a:endParaRPr lang="en-IE" dirty="0" smtClean="0"/>
          </a:p>
        </p:txBody>
      </p:sp>
      <p:sp>
        <p:nvSpPr>
          <p:cNvPr id="3074"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0"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3" name="Rectangle 5"/>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74638"/>
            <a:ext cx="8915400" cy="922120"/>
          </a:xfrm>
        </p:spPr>
        <p:txBody>
          <a:bodyPr>
            <a:normAutofit/>
          </a:bodyPr>
          <a:lstStyle/>
          <a:p>
            <a:r>
              <a:rPr lang="en-IE" sz="2400" b="1" dirty="0" smtClean="0">
                <a:latin typeface="Arial" pitchFamily="34" charset="0"/>
                <a:cs typeface="Arial" pitchFamily="34" charset="0"/>
              </a:rPr>
              <a:t>Investigation into the TI metric</a:t>
            </a:r>
          </a:p>
        </p:txBody>
      </p:sp>
      <p:sp>
        <p:nvSpPr>
          <p:cNvPr id="41986" name="Content Placeholder 1"/>
          <p:cNvSpPr>
            <a:spLocks noGrp="1"/>
          </p:cNvSpPr>
          <p:nvPr>
            <p:ph idx="1"/>
          </p:nvPr>
        </p:nvSpPr>
        <p:spPr>
          <a:xfrm>
            <a:off x="496888" y="3974339"/>
            <a:ext cx="8915400" cy="4525963"/>
          </a:xfrm>
        </p:spPr>
        <p:txBody>
          <a:bodyPr/>
          <a:lstStyle/>
          <a:p>
            <a:r>
              <a:rPr lang="en-IE" sz="1800" dirty="0" smtClean="0">
                <a:latin typeface="Arial" pitchFamily="34" charset="0"/>
                <a:cs typeface="Arial" pitchFamily="34" charset="0"/>
              </a:rPr>
              <a:t>If this is the case all of the above PDFs can be encompassed by the Weibull distribution.</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The paper will outline how power can be accurately predicted for any turbine based on just a </a:t>
            </a:r>
            <a:r>
              <a:rPr lang="en-IE" sz="1800" i="1" dirty="0" smtClean="0">
                <a:latin typeface="Arial" pitchFamily="34" charset="0"/>
                <a:cs typeface="Arial" pitchFamily="34" charset="0"/>
              </a:rPr>
              <a:t>u </a:t>
            </a:r>
            <a:r>
              <a:rPr lang="en-IE" sz="1800" dirty="0" smtClean="0">
                <a:latin typeface="Arial" pitchFamily="34" charset="0"/>
                <a:cs typeface="Arial" pitchFamily="34" charset="0"/>
              </a:rPr>
              <a:t>mean and TI value for a 10 minute period. Thus dramatically reducing the amount of information that needs to be stored.</a:t>
            </a:r>
          </a:p>
          <a:p>
            <a:pPr>
              <a:buNone/>
            </a:pPr>
            <a:endParaRPr lang="en-IE" dirty="0" smtClean="0"/>
          </a:p>
        </p:txBody>
      </p:sp>
      <p:sp>
        <p:nvSpPr>
          <p:cNvPr id="3074"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0"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3" name="Rectangle 5"/>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graphicFrame>
        <p:nvGraphicFramePr>
          <p:cNvPr id="8" name="Table 7"/>
          <p:cNvGraphicFramePr>
            <a:graphicFrameLocks noGrp="1"/>
          </p:cNvGraphicFramePr>
          <p:nvPr/>
        </p:nvGraphicFramePr>
        <p:xfrm>
          <a:off x="632524" y="1196758"/>
          <a:ext cx="8943279" cy="2376265"/>
        </p:xfrm>
        <a:graphic>
          <a:graphicData uri="http://schemas.openxmlformats.org/drawingml/2006/table">
            <a:tbl>
              <a:tblPr/>
              <a:tblGrid>
                <a:gridCol w="926438"/>
                <a:gridCol w="2368779"/>
                <a:gridCol w="2824031"/>
                <a:gridCol w="2824031"/>
              </a:tblGrid>
              <a:tr h="840832">
                <a:tc>
                  <a:txBody>
                    <a:bodyPr/>
                    <a:lstStyle/>
                    <a:p>
                      <a:pPr algn="ctr">
                        <a:tabLst>
                          <a:tab pos="1079500" algn="l"/>
                        </a:tabLst>
                      </a:pPr>
                      <a:endParaRPr lang="en-IE" sz="1600" b="1" dirty="0" smtClean="0">
                        <a:latin typeface="Calibri"/>
                        <a:ea typeface="Calibri"/>
                        <a:cs typeface="Times New Roman"/>
                      </a:endParaRPr>
                    </a:p>
                    <a:p>
                      <a:pPr algn="r"/>
                      <a:r>
                        <a:rPr lang="en-IE" sz="1600" b="1" dirty="0" smtClean="0">
                          <a:latin typeface="Calibri"/>
                          <a:ea typeface="Calibri"/>
                          <a:cs typeface="Times New Roman"/>
                        </a:rPr>
                        <a:t>Mean </a:t>
                      </a:r>
                      <a:r>
                        <a:rPr lang="en-IE" sz="1600" b="1" i="1" dirty="0" smtClean="0">
                          <a:latin typeface="Calibri"/>
                          <a:ea typeface="Calibri"/>
                          <a:cs typeface="Times New Roman"/>
                        </a:rPr>
                        <a:t>u</a:t>
                      </a:r>
                      <a:endParaRPr lang="en-IE" sz="1600" b="1" i="1"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IE" sz="1600" b="1" dirty="0">
                          <a:latin typeface="Times New Roman"/>
                          <a:ea typeface="Calibri"/>
                          <a:cs typeface="Times New Roman"/>
                        </a:rPr>
                        <a:t>High Turbulence</a:t>
                      </a:r>
                      <a:endParaRPr lang="en-IE" sz="1600" dirty="0">
                        <a:latin typeface="Calibri"/>
                        <a:ea typeface="Calibri"/>
                        <a:cs typeface="Times New Roman"/>
                      </a:endParaRPr>
                    </a:p>
                    <a:p>
                      <a:pPr algn="ctr"/>
                      <a:r>
                        <a:rPr lang="en-IE" sz="1600" b="1" dirty="0" smtClean="0">
                          <a:latin typeface="Times New Roman"/>
                          <a:ea typeface="Calibri"/>
                          <a:cs typeface="Times New Roman"/>
                        </a:rPr>
                        <a:t>(urban/suburban</a:t>
                      </a:r>
                      <a:r>
                        <a:rPr lang="en-IE" sz="1600" b="1" dirty="0">
                          <a:latin typeface="Times New Roman"/>
                          <a:ea typeface="Calibri"/>
                          <a:cs typeface="Times New Roman"/>
                        </a:rPr>
                        <a:t>)</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IE" sz="1600" b="1" dirty="0">
                          <a:latin typeface="Times New Roman"/>
                          <a:ea typeface="Calibri"/>
                          <a:cs typeface="Times New Roman"/>
                        </a:rPr>
                        <a:t>Med Turbulence</a:t>
                      </a:r>
                      <a:endParaRPr lang="en-IE" sz="1600" dirty="0">
                        <a:latin typeface="Calibri"/>
                        <a:ea typeface="Calibri"/>
                        <a:cs typeface="Times New Roman"/>
                      </a:endParaRPr>
                    </a:p>
                    <a:p>
                      <a:pPr algn="ctr"/>
                      <a:r>
                        <a:rPr lang="en-IE" sz="1600" b="1" dirty="0">
                          <a:latin typeface="Times New Roman"/>
                          <a:ea typeface="Calibri"/>
                          <a:cs typeface="Times New Roman"/>
                        </a:rPr>
                        <a:t>(Suburban/Rural)</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IE" sz="1600" b="1" dirty="0">
                          <a:latin typeface="Times New Roman"/>
                          <a:ea typeface="Calibri"/>
                          <a:cs typeface="Times New Roman"/>
                        </a:rPr>
                        <a:t>Low Turbulence</a:t>
                      </a:r>
                      <a:endParaRPr lang="en-IE" sz="1600" dirty="0">
                        <a:latin typeface="Calibri"/>
                        <a:ea typeface="Calibri"/>
                        <a:cs typeface="Times New Roman"/>
                      </a:endParaRPr>
                    </a:p>
                    <a:p>
                      <a:pPr algn="ctr"/>
                      <a:r>
                        <a:rPr lang="en-IE" sz="1600" b="1" dirty="0">
                          <a:latin typeface="Times New Roman"/>
                          <a:ea typeface="Calibri"/>
                          <a:cs typeface="Times New Roman"/>
                        </a:rPr>
                        <a:t>(Rural/Off-shore)</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511811">
                <a:tc>
                  <a:txBody>
                    <a:bodyPr/>
                    <a:lstStyle/>
                    <a:p>
                      <a:pPr algn="r"/>
                      <a:r>
                        <a:rPr lang="en-IE" sz="1600" b="1" dirty="0" smtClean="0">
                          <a:latin typeface="Times New Roman"/>
                          <a:ea typeface="Calibri"/>
                          <a:cs typeface="Times New Roman"/>
                        </a:rPr>
                        <a:t>Low </a:t>
                      </a:r>
                      <a:endParaRPr lang="en-IE" sz="1600" i="1"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IE" sz="1600" dirty="0" smtClean="0">
                          <a:latin typeface="Times New Roman"/>
                          <a:ea typeface="Calibri"/>
                          <a:cs typeface="Times New Roman"/>
                        </a:rPr>
                        <a:t>Exponential </a:t>
                      </a:r>
                      <a:r>
                        <a:rPr lang="en-IE" sz="1600" dirty="0">
                          <a:latin typeface="Times New Roman"/>
                          <a:ea typeface="Calibri"/>
                          <a:cs typeface="Times New Roman"/>
                        </a:rPr>
                        <a:t>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00" dirty="0" smtClean="0">
                          <a:latin typeface="Times New Roman"/>
                          <a:ea typeface="Calibri"/>
                          <a:cs typeface="Times New Roman"/>
                        </a:rPr>
                        <a:t>Exponential </a:t>
                      </a:r>
                      <a:r>
                        <a:rPr lang="en-IE" sz="1600" dirty="0">
                          <a:latin typeface="Times New Roman"/>
                          <a:ea typeface="Calibri"/>
                          <a:cs typeface="Times New Roman"/>
                        </a:rPr>
                        <a:t>/ Rayleigh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00">
                          <a:latin typeface="Times New Roman"/>
                          <a:ea typeface="Calibri"/>
                          <a:cs typeface="Times New Roman"/>
                        </a:rPr>
                        <a:t>Rayleigh PDF</a:t>
                      </a:r>
                      <a:endParaRPr lang="en-IE" sz="160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811">
                <a:tc>
                  <a:txBody>
                    <a:bodyPr/>
                    <a:lstStyle/>
                    <a:p>
                      <a:pPr algn="r"/>
                      <a:r>
                        <a:rPr lang="en-IE" sz="1600" b="1" dirty="0" smtClean="0">
                          <a:latin typeface="Times New Roman"/>
                          <a:ea typeface="Calibri"/>
                          <a:cs typeface="Times New Roman"/>
                        </a:rPr>
                        <a:t>Medium </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IE" sz="1600" dirty="0" smtClean="0">
                          <a:latin typeface="Times New Roman"/>
                          <a:ea typeface="Calibri"/>
                          <a:cs typeface="Times New Roman"/>
                        </a:rPr>
                        <a:t>Exponential </a:t>
                      </a:r>
                      <a:r>
                        <a:rPr lang="en-IE" sz="1600" dirty="0">
                          <a:latin typeface="Times New Roman"/>
                          <a:ea typeface="Calibri"/>
                          <a:cs typeface="Times New Roman"/>
                        </a:rPr>
                        <a:t>/ Rayleigh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00" dirty="0">
                          <a:latin typeface="Times New Roman"/>
                          <a:ea typeface="Calibri"/>
                          <a:cs typeface="Times New Roman"/>
                        </a:rPr>
                        <a:t>Rayleigh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00" dirty="0">
                          <a:latin typeface="Times New Roman"/>
                          <a:ea typeface="Calibri"/>
                          <a:cs typeface="Times New Roman"/>
                        </a:rPr>
                        <a:t>Rayleigh / Gaussian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811">
                <a:tc>
                  <a:txBody>
                    <a:bodyPr/>
                    <a:lstStyle/>
                    <a:p>
                      <a:pPr algn="r"/>
                      <a:r>
                        <a:rPr lang="en-IE" sz="1600" b="1" dirty="0" smtClean="0">
                          <a:latin typeface="Times New Roman"/>
                          <a:ea typeface="Calibri"/>
                          <a:cs typeface="Times New Roman"/>
                        </a:rPr>
                        <a:t>High </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IE" sz="1600" dirty="0">
                          <a:latin typeface="Times New Roman"/>
                          <a:ea typeface="Calibri"/>
                          <a:cs typeface="Times New Roman"/>
                        </a:rPr>
                        <a:t>Rayleigh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00" dirty="0">
                          <a:latin typeface="Times New Roman"/>
                          <a:ea typeface="Calibri"/>
                          <a:cs typeface="Times New Roman"/>
                        </a:rPr>
                        <a:t>Rayleigh / Gaussian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600" dirty="0">
                          <a:latin typeface="Times New Roman"/>
                          <a:ea typeface="Calibri"/>
                          <a:cs typeface="Times New Roman"/>
                        </a:rPr>
                        <a:t>Gaussian PDF</a:t>
                      </a:r>
                      <a:endParaRPr lang="en-IE" sz="1600" dirty="0">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2"/>
          <p:cNvSpPr>
            <a:spLocks noGrp="1"/>
          </p:cNvSpPr>
          <p:nvPr>
            <p:ph type="title"/>
          </p:nvPr>
        </p:nvSpPr>
        <p:spPr>
          <a:xfrm>
            <a:off x="495300" y="274638"/>
            <a:ext cx="8915400" cy="922120"/>
          </a:xfrm>
        </p:spPr>
        <p:txBody>
          <a:bodyPr>
            <a:normAutofit/>
          </a:bodyPr>
          <a:lstStyle/>
          <a:p>
            <a:r>
              <a:rPr lang="en-IE" sz="2400" b="1" dirty="0" smtClean="0">
                <a:latin typeface="Arial" pitchFamily="34" charset="0"/>
                <a:cs typeface="Arial" pitchFamily="34" charset="0"/>
              </a:rPr>
              <a:t>Some Interesting facts about the Weibull Distribution</a:t>
            </a:r>
          </a:p>
        </p:txBody>
      </p:sp>
      <p:sp>
        <p:nvSpPr>
          <p:cNvPr id="41986" name="Content Placeholder 1"/>
          <p:cNvSpPr>
            <a:spLocks noGrp="1"/>
          </p:cNvSpPr>
          <p:nvPr>
            <p:ph idx="1"/>
          </p:nvPr>
        </p:nvSpPr>
        <p:spPr>
          <a:xfrm>
            <a:off x="496888" y="1000108"/>
            <a:ext cx="8915400" cy="4525963"/>
          </a:xfrm>
        </p:spPr>
        <p:txBody>
          <a:bodyPr/>
          <a:lstStyle/>
          <a:p>
            <a:r>
              <a:rPr lang="en-IE" sz="1800" dirty="0" smtClean="0">
                <a:latin typeface="Arial" pitchFamily="34" charset="0"/>
                <a:cs typeface="Arial" pitchFamily="34" charset="0"/>
              </a:rPr>
              <a:t>Weibull analysis has long been associated as a means to predict component failure rates in Mechanical and Manufacturing engineering.</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Up till recently the Weibull distribution model has been accepted to be correct based on numerous sets of empirical data.</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Weibull distributions have been shown to fit PDFs of numerous wind resource sites</a:t>
            </a:r>
          </a:p>
          <a:p>
            <a:endParaRPr lang="en-IE" sz="1800" dirty="0" smtClean="0">
              <a:latin typeface="Arial" pitchFamily="34" charset="0"/>
              <a:cs typeface="Arial" pitchFamily="34" charset="0"/>
            </a:endParaRPr>
          </a:p>
          <a:p>
            <a:r>
              <a:rPr lang="en-IE" sz="1800" dirty="0" smtClean="0">
                <a:latin typeface="Arial" pitchFamily="34" charset="0"/>
                <a:cs typeface="Arial" pitchFamily="34" charset="0"/>
              </a:rPr>
              <a:t>It has recently been proved by (Brown and </a:t>
            </a:r>
            <a:r>
              <a:rPr lang="en-IE" sz="1800" dirty="0" err="1" smtClean="0">
                <a:latin typeface="Arial" pitchFamily="34" charset="0"/>
                <a:cs typeface="Arial" pitchFamily="34" charset="0"/>
              </a:rPr>
              <a:t>Wohletz</a:t>
            </a:r>
            <a:r>
              <a:rPr lang="en-IE" sz="1800" dirty="0" smtClean="0">
                <a:latin typeface="Arial" pitchFamily="34" charset="0"/>
                <a:cs typeface="Arial" pitchFamily="34" charset="0"/>
              </a:rPr>
              <a:t>, 1995) to always have a </a:t>
            </a:r>
            <a:r>
              <a:rPr lang="en-IE" sz="1800" dirty="0" err="1" smtClean="0">
                <a:latin typeface="Arial" pitchFamily="34" charset="0"/>
                <a:cs typeface="Arial" pitchFamily="34" charset="0"/>
              </a:rPr>
              <a:t>Df</a:t>
            </a:r>
            <a:r>
              <a:rPr lang="en-IE" sz="1800" dirty="0" smtClean="0">
                <a:latin typeface="Arial" pitchFamily="34" charset="0"/>
                <a:cs typeface="Arial" pitchFamily="34" charset="0"/>
              </a:rPr>
              <a:t> that lies in the region of </a:t>
            </a:r>
            <a:r>
              <a:rPr lang="en-IE" sz="1800" dirty="0" smtClean="0"/>
              <a:t>(0 ≤ </a:t>
            </a:r>
            <a:r>
              <a:rPr lang="en-IE" sz="1800" i="1" dirty="0" err="1" smtClean="0"/>
              <a:t>Df</a:t>
            </a:r>
            <a:r>
              <a:rPr lang="en-IE" sz="1800" i="1" dirty="0" smtClean="0"/>
              <a:t> ≤ 3).</a:t>
            </a:r>
          </a:p>
          <a:p>
            <a:endParaRPr lang="en-IE" sz="1800" i="1" dirty="0" smtClean="0">
              <a:latin typeface="Arial" pitchFamily="34" charset="0"/>
              <a:cs typeface="Arial" pitchFamily="34" charset="0"/>
            </a:endParaRPr>
          </a:p>
          <a:p>
            <a:pPr indent="9525">
              <a:buNone/>
            </a:pPr>
            <a:r>
              <a:rPr lang="en-IE" sz="1800" dirty="0" smtClean="0">
                <a:solidFill>
                  <a:srgbClr val="FF0000"/>
                </a:solidFill>
                <a:latin typeface="Arial" pitchFamily="34" charset="0"/>
                <a:cs typeface="Arial" pitchFamily="34" charset="0"/>
              </a:rPr>
              <a:t>Note! The last point now inherently links the statistical PDF model to fractal and levy index theory</a:t>
            </a:r>
          </a:p>
          <a:p>
            <a:pPr>
              <a:buNone/>
            </a:pPr>
            <a:endParaRPr lang="en-IE" dirty="0" smtClean="0"/>
          </a:p>
        </p:txBody>
      </p:sp>
      <p:sp>
        <p:nvSpPr>
          <p:cNvPr id="3074"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0"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3" name="Rectangle 5"/>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pic>
        <p:nvPicPr>
          <p:cNvPr id="29699"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76200" cy="133350"/>
          </a:xfrm>
          <a:prstGeom prst="rect">
            <a:avLst/>
          </a:prstGeom>
          <a:noFill/>
        </p:spPr>
      </p:pic>
      <p:pic>
        <p:nvPicPr>
          <p:cNvPr id="2969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76200" cy="133350"/>
          </a:xfrm>
          <a:prstGeom prst="rect">
            <a:avLst/>
          </a:prstGeom>
          <a:noFill/>
        </p:spPr>
      </p:pic>
      <p:pic>
        <p:nvPicPr>
          <p:cNvPr id="2969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76200" cy="133350"/>
          </a:xfrm>
          <a:prstGeom prst="rect">
            <a:avLst/>
          </a:prstGeom>
          <a:noFill/>
        </p:spPr>
      </p:pic>
      <p:sp>
        <p:nvSpPr>
          <p:cNvPr id="12"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6">
                                            <p:txEl>
                                              <p:pRg st="8" end="8"/>
                                            </p:txEl>
                                          </p:spTgt>
                                        </p:tgtEl>
                                        <p:attrNameLst>
                                          <p:attrName>style.visibility</p:attrName>
                                        </p:attrNameLst>
                                      </p:cBhvr>
                                      <p:to>
                                        <p:strVal val="visible"/>
                                      </p:to>
                                    </p:set>
                                    <p:anim calcmode="lin" valueType="num">
                                      <p:cBhvr additive="base">
                                        <p:cTn id="7" dur="500" fill="hold"/>
                                        <p:tgtEl>
                                          <p:spTgt spid="41986">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endParaRPr lang="en-IE"/>
          </a:p>
        </p:txBody>
      </p:sp>
      <p:sp>
        <p:nvSpPr>
          <p:cNvPr id="12" name="Content Placeholder 11"/>
          <p:cNvSpPr>
            <a:spLocks noGrp="1"/>
          </p:cNvSpPr>
          <p:nvPr>
            <p:ph idx="1"/>
          </p:nvPr>
        </p:nvSpPr>
        <p:spPr/>
        <p:txBody>
          <a:bodyPr/>
          <a:lstStyle/>
          <a:p>
            <a:endParaRPr lang="en-IE"/>
          </a:p>
        </p:txBody>
      </p:sp>
      <p:sp>
        <p:nvSpPr>
          <p:cNvPr id="3074"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0" name="Rectangle 2"/>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sp>
        <p:nvSpPr>
          <p:cNvPr id="2053" name="Rectangle 5"/>
          <p:cNvSpPr>
            <a:spLocks noChangeArrowheads="1"/>
          </p:cNvSpPr>
          <p:nvPr/>
        </p:nvSpPr>
        <p:spPr bwMode="auto">
          <a:xfrm>
            <a:off x="0" y="2"/>
            <a:ext cx="344966"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IE"/>
          </a:p>
        </p:txBody>
      </p:sp>
      <p:pic>
        <p:nvPicPr>
          <p:cNvPr id="29699"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76200" cy="133350"/>
          </a:xfrm>
          <a:prstGeom prst="rect">
            <a:avLst/>
          </a:prstGeom>
          <a:noFill/>
        </p:spPr>
      </p:pic>
      <p:pic>
        <p:nvPicPr>
          <p:cNvPr id="2969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76200" cy="133350"/>
          </a:xfrm>
          <a:prstGeom prst="rect">
            <a:avLst/>
          </a:prstGeom>
          <a:noFill/>
        </p:spPr>
      </p:pic>
      <p:pic>
        <p:nvPicPr>
          <p:cNvPr id="2969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0"/>
            <a:ext cx="76200" cy="133350"/>
          </a:xfrm>
          <a:prstGeom prst="rect">
            <a:avLst/>
          </a:prstGeom>
          <a:noFill/>
        </p:spPr>
      </p:pic>
      <p:pic>
        <p:nvPicPr>
          <p:cNvPr id="14" name="Picture 13" descr="weibull .jpg"/>
          <p:cNvPicPr>
            <a:picLocks noChangeAspect="1"/>
          </p:cNvPicPr>
          <p:nvPr/>
        </p:nvPicPr>
        <p:blipFill>
          <a:blip r:embed="rId3" cstate="print"/>
          <a:srcRect l="6766" r="5301"/>
          <a:stretch>
            <a:fillRect/>
          </a:stretch>
        </p:blipFill>
        <p:spPr>
          <a:xfrm>
            <a:off x="0" y="0"/>
            <a:ext cx="9906000" cy="68580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endParaRPr lang="en-IE"/>
          </a:p>
        </p:txBody>
      </p:sp>
      <p:sp>
        <p:nvSpPr>
          <p:cNvPr id="41986" name="Content Placeholder 1"/>
          <p:cNvSpPr>
            <a:spLocks noGrp="1"/>
          </p:cNvSpPr>
          <p:nvPr>
            <p:ph idx="1"/>
          </p:nvPr>
        </p:nvSpPr>
        <p:spPr/>
        <p:txBody>
          <a:bodyPr/>
          <a:lstStyle/>
          <a:p>
            <a:r>
              <a:rPr lang="en-IE" dirty="0" smtClean="0"/>
              <a:t>If this is the case all of the above PDFs can be encompassed by the </a:t>
            </a:r>
            <a:r>
              <a:rPr lang="en-IE" dirty="0" err="1" smtClean="0"/>
              <a:t>Weibull</a:t>
            </a:r>
            <a:r>
              <a:rPr lang="en-IE" dirty="0" smtClean="0"/>
              <a:t> distribution.</a:t>
            </a:r>
          </a:p>
          <a:p>
            <a:endParaRPr lang="en-IE" dirty="0" smtClean="0"/>
          </a:p>
          <a:p>
            <a:r>
              <a:rPr lang="en-IE" dirty="0" smtClean="0"/>
              <a:t>The paper will outline how power can be accurately predicted for any turbine based on just a </a:t>
            </a:r>
            <a:r>
              <a:rPr lang="en-IE" i="1" dirty="0" smtClean="0"/>
              <a:t>u </a:t>
            </a:r>
            <a:r>
              <a:rPr lang="en-IE" dirty="0" smtClean="0"/>
              <a:t>mean and TI value for a 10 minute period. Thus dramatically reducing the amount of information that needs to be stored.</a:t>
            </a:r>
          </a:p>
          <a:p>
            <a:pPr>
              <a:buNone/>
            </a:pPr>
            <a:endParaRPr lang="en-IE" dirty="0" smtClean="0"/>
          </a:p>
        </p:txBody>
      </p:sp>
      <p:pic>
        <p:nvPicPr>
          <p:cNvPr id="36" name="Picture 35" descr="2.jpg"/>
          <p:cNvPicPr>
            <a:picLocks noChangeAspect="1"/>
          </p:cNvPicPr>
          <p:nvPr/>
        </p:nvPicPr>
        <p:blipFill>
          <a:blip r:embed="rId2" cstate="print"/>
          <a:stretch>
            <a:fillRect/>
          </a:stretch>
        </p:blipFill>
        <p:spPr>
          <a:xfrm>
            <a:off x="39636" y="0"/>
            <a:ext cx="9826733" cy="6858000"/>
          </a:xfrm>
          <a:prstGeom prst="rect">
            <a:avLst/>
          </a:prstGeom>
        </p:spPr>
      </p:pic>
      <p:pic>
        <p:nvPicPr>
          <p:cNvPr id="37" name="Picture 36" descr="3.jpg"/>
          <p:cNvPicPr>
            <a:picLocks noChangeAspect="1"/>
          </p:cNvPicPr>
          <p:nvPr/>
        </p:nvPicPr>
        <p:blipFill>
          <a:blip r:embed="rId3" cstate="print"/>
          <a:stretch>
            <a:fillRect/>
          </a:stretch>
        </p:blipFill>
        <p:spPr>
          <a:xfrm>
            <a:off x="39636" y="0"/>
            <a:ext cx="9826733" cy="6858000"/>
          </a:xfrm>
          <a:prstGeom prst="rect">
            <a:avLst/>
          </a:prstGeom>
        </p:spPr>
      </p:pic>
      <p:pic>
        <p:nvPicPr>
          <p:cNvPr id="38" name="Picture 37" descr="4.jpg"/>
          <p:cNvPicPr>
            <a:picLocks noChangeAspect="1"/>
          </p:cNvPicPr>
          <p:nvPr/>
        </p:nvPicPr>
        <p:blipFill>
          <a:blip r:embed="rId4" cstate="print"/>
          <a:stretch>
            <a:fillRect/>
          </a:stretch>
        </p:blipFill>
        <p:spPr>
          <a:xfrm>
            <a:off x="39636" y="0"/>
            <a:ext cx="9826733" cy="6858000"/>
          </a:xfrm>
          <a:prstGeom prst="rect">
            <a:avLst/>
          </a:prstGeom>
        </p:spPr>
      </p:pic>
      <p:pic>
        <p:nvPicPr>
          <p:cNvPr id="39" name="Picture 38" descr="5.jpg"/>
          <p:cNvPicPr>
            <a:picLocks noChangeAspect="1"/>
          </p:cNvPicPr>
          <p:nvPr/>
        </p:nvPicPr>
        <p:blipFill>
          <a:blip r:embed="rId5" cstate="print"/>
          <a:stretch>
            <a:fillRect/>
          </a:stretch>
        </p:blipFill>
        <p:spPr>
          <a:xfrm>
            <a:off x="39636" y="0"/>
            <a:ext cx="9826733" cy="6858000"/>
          </a:xfrm>
          <a:prstGeom prst="rect">
            <a:avLst/>
          </a:prstGeom>
        </p:spPr>
      </p:pic>
      <p:pic>
        <p:nvPicPr>
          <p:cNvPr id="40" name="Picture 39" descr="6.jpg"/>
          <p:cNvPicPr>
            <a:picLocks noChangeAspect="1"/>
          </p:cNvPicPr>
          <p:nvPr/>
        </p:nvPicPr>
        <p:blipFill>
          <a:blip r:embed="rId6" cstate="print"/>
          <a:stretch>
            <a:fillRect/>
          </a:stretch>
        </p:blipFill>
        <p:spPr>
          <a:xfrm>
            <a:off x="39636" y="0"/>
            <a:ext cx="9826733" cy="6858000"/>
          </a:xfrm>
          <a:prstGeom prst="rect">
            <a:avLst/>
          </a:prstGeom>
        </p:spPr>
      </p:pic>
      <p:pic>
        <p:nvPicPr>
          <p:cNvPr id="41" name="Picture 40" descr="7.jpg"/>
          <p:cNvPicPr>
            <a:picLocks noChangeAspect="1"/>
          </p:cNvPicPr>
          <p:nvPr/>
        </p:nvPicPr>
        <p:blipFill>
          <a:blip r:embed="rId7" cstate="print"/>
          <a:stretch>
            <a:fillRect/>
          </a:stretch>
        </p:blipFill>
        <p:spPr>
          <a:xfrm>
            <a:off x="39636" y="0"/>
            <a:ext cx="9826733" cy="6858000"/>
          </a:xfrm>
          <a:prstGeom prst="rect">
            <a:avLst/>
          </a:prstGeom>
        </p:spPr>
      </p:pic>
      <p:pic>
        <p:nvPicPr>
          <p:cNvPr id="42" name="Picture 41" descr="8.jpg"/>
          <p:cNvPicPr>
            <a:picLocks noChangeAspect="1"/>
          </p:cNvPicPr>
          <p:nvPr/>
        </p:nvPicPr>
        <p:blipFill>
          <a:blip r:embed="rId8" cstate="print"/>
          <a:stretch>
            <a:fillRect/>
          </a:stretch>
        </p:blipFill>
        <p:spPr>
          <a:xfrm>
            <a:off x="39636" y="0"/>
            <a:ext cx="9826733" cy="6858000"/>
          </a:xfrm>
          <a:prstGeom prst="rect">
            <a:avLst/>
          </a:prstGeom>
        </p:spPr>
      </p:pic>
      <p:pic>
        <p:nvPicPr>
          <p:cNvPr id="43" name="Picture 42" descr="9.jpg"/>
          <p:cNvPicPr>
            <a:picLocks noChangeAspect="1"/>
          </p:cNvPicPr>
          <p:nvPr/>
        </p:nvPicPr>
        <p:blipFill>
          <a:blip r:embed="rId9" cstate="print"/>
          <a:stretch>
            <a:fillRect/>
          </a:stretch>
        </p:blipFill>
        <p:spPr>
          <a:xfrm>
            <a:off x="39636" y="0"/>
            <a:ext cx="9826733" cy="6858000"/>
          </a:xfrm>
          <a:prstGeom prst="rect">
            <a:avLst/>
          </a:prstGeom>
        </p:spPr>
      </p:pic>
      <p:pic>
        <p:nvPicPr>
          <p:cNvPr id="44" name="Picture 43" descr="10.jpg"/>
          <p:cNvPicPr>
            <a:picLocks noChangeAspect="1"/>
          </p:cNvPicPr>
          <p:nvPr/>
        </p:nvPicPr>
        <p:blipFill>
          <a:blip r:embed="rId10" cstate="print"/>
          <a:stretch>
            <a:fillRect/>
          </a:stretch>
        </p:blipFill>
        <p:spPr>
          <a:xfrm>
            <a:off x="39636" y="0"/>
            <a:ext cx="9826733" cy="6858000"/>
          </a:xfrm>
          <a:prstGeom prst="rect">
            <a:avLst/>
          </a:prstGeom>
        </p:spPr>
      </p:pic>
      <p:pic>
        <p:nvPicPr>
          <p:cNvPr id="45" name="Picture 44" descr="11.jpg"/>
          <p:cNvPicPr>
            <a:picLocks noChangeAspect="1"/>
          </p:cNvPicPr>
          <p:nvPr/>
        </p:nvPicPr>
        <p:blipFill>
          <a:blip r:embed="rId11" cstate="print"/>
          <a:stretch>
            <a:fillRect/>
          </a:stretch>
        </p:blipFill>
        <p:spPr>
          <a:xfrm>
            <a:off x="39636" y="0"/>
            <a:ext cx="9826733" cy="6858000"/>
          </a:xfrm>
          <a:prstGeom prst="rect">
            <a:avLst/>
          </a:prstGeom>
        </p:spPr>
      </p:pic>
      <p:pic>
        <p:nvPicPr>
          <p:cNvPr id="46" name="Picture 45" descr="12.jpg"/>
          <p:cNvPicPr>
            <a:picLocks noChangeAspect="1"/>
          </p:cNvPicPr>
          <p:nvPr/>
        </p:nvPicPr>
        <p:blipFill>
          <a:blip r:embed="rId12" cstate="print"/>
          <a:stretch>
            <a:fillRect/>
          </a:stretch>
        </p:blipFill>
        <p:spPr>
          <a:xfrm>
            <a:off x="39636" y="0"/>
            <a:ext cx="9826733" cy="6858000"/>
          </a:xfrm>
          <a:prstGeom prst="rect">
            <a:avLst/>
          </a:prstGeom>
        </p:spPr>
      </p:pic>
      <p:pic>
        <p:nvPicPr>
          <p:cNvPr id="47" name="Picture 46" descr="13.jpg"/>
          <p:cNvPicPr>
            <a:picLocks noChangeAspect="1"/>
          </p:cNvPicPr>
          <p:nvPr/>
        </p:nvPicPr>
        <p:blipFill>
          <a:blip r:embed="rId13" cstate="print"/>
          <a:stretch>
            <a:fillRect/>
          </a:stretch>
        </p:blipFill>
        <p:spPr>
          <a:xfrm>
            <a:off x="39636" y="0"/>
            <a:ext cx="9826733" cy="6858000"/>
          </a:xfrm>
          <a:prstGeom prst="rect">
            <a:avLst/>
          </a:prstGeom>
        </p:spPr>
      </p:pic>
      <p:pic>
        <p:nvPicPr>
          <p:cNvPr id="48" name="Picture 47" descr="14.jpg"/>
          <p:cNvPicPr>
            <a:picLocks noChangeAspect="1"/>
          </p:cNvPicPr>
          <p:nvPr/>
        </p:nvPicPr>
        <p:blipFill>
          <a:blip r:embed="rId14" cstate="print"/>
          <a:stretch>
            <a:fillRect/>
          </a:stretch>
        </p:blipFill>
        <p:spPr>
          <a:xfrm>
            <a:off x="39636" y="0"/>
            <a:ext cx="9826733" cy="6858000"/>
          </a:xfrm>
          <a:prstGeom prst="rect">
            <a:avLst/>
          </a:prstGeom>
        </p:spPr>
      </p:pic>
      <p:pic>
        <p:nvPicPr>
          <p:cNvPr id="49" name="Picture 48" descr="15.jpg"/>
          <p:cNvPicPr>
            <a:picLocks noChangeAspect="1"/>
          </p:cNvPicPr>
          <p:nvPr/>
        </p:nvPicPr>
        <p:blipFill>
          <a:blip r:embed="rId15" cstate="print"/>
          <a:stretch>
            <a:fillRect/>
          </a:stretch>
        </p:blipFill>
        <p:spPr>
          <a:xfrm>
            <a:off x="39636" y="0"/>
            <a:ext cx="9826733" cy="6858000"/>
          </a:xfrm>
          <a:prstGeom prst="rect">
            <a:avLst/>
          </a:prstGeom>
        </p:spPr>
      </p:pic>
      <p:pic>
        <p:nvPicPr>
          <p:cNvPr id="50" name="Picture 49" descr="16.jpg"/>
          <p:cNvPicPr>
            <a:picLocks noChangeAspect="1"/>
          </p:cNvPicPr>
          <p:nvPr/>
        </p:nvPicPr>
        <p:blipFill>
          <a:blip r:embed="rId16" cstate="print"/>
          <a:stretch>
            <a:fillRect/>
          </a:stretch>
        </p:blipFill>
        <p:spPr>
          <a:xfrm>
            <a:off x="39636" y="0"/>
            <a:ext cx="9826733" cy="6858000"/>
          </a:xfrm>
          <a:prstGeom prst="rect">
            <a:avLst/>
          </a:prstGeom>
        </p:spPr>
      </p:pic>
      <p:pic>
        <p:nvPicPr>
          <p:cNvPr id="51" name="Picture 50" descr="17.jpg"/>
          <p:cNvPicPr>
            <a:picLocks noChangeAspect="1"/>
          </p:cNvPicPr>
          <p:nvPr/>
        </p:nvPicPr>
        <p:blipFill>
          <a:blip r:embed="rId17" cstate="print"/>
          <a:stretch>
            <a:fillRect/>
          </a:stretch>
        </p:blipFill>
        <p:spPr>
          <a:xfrm>
            <a:off x="39636" y="0"/>
            <a:ext cx="9826733" cy="6858000"/>
          </a:xfrm>
          <a:prstGeom prst="rect">
            <a:avLst/>
          </a:prstGeom>
        </p:spPr>
      </p:pic>
      <p:pic>
        <p:nvPicPr>
          <p:cNvPr id="52" name="Picture 51" descr="18.jpg"/>
          <p:cNvPicPr>
            <a:picLocks noChangeAspect="1"/>
          </p:cNvPicPr>
          <p:nvPr/>
        </p:nvPicPr>
        <p:blipFill>
          <a:blip r:embed="rId18" cstate="print"/>
          <a:stretch>
            <a:fillRect/>
          </a:stretch>
        </p:blipFill>
        <p:spPr>
          <a:xfrm>
            <a:off x="39636" y="0"/>
            <a:ext cx="9826733" cy="6858000"/>
          </a:xfrm>
          <a:prstGeom prst="rect">
            <a:avLst/>
          </a:prstGeom>
        </p:spPr>
      </p:pic>
      <p:pic>
        <p:nvPicPr>
          <p:cNvPr id="53" name="Picture 52" descr="19.jpg"/>
          <p:cNvPicPr>
            <a:picLocks noChangeAspect="1"/>
          </p:cNvPicPr>
          <p:nvPr/>
        </p:nvPicPr>
        <p:blipFill>
          <a:blip r:embed="rId19" cstate="print"/>
          <a:stretch>
            <a:fillRect/>
          </a:stretch>
        </p:blipFill>
        <p:spPr>
          <a:xfrm>
            <a:off x="39636" y="0"/>
            <a:ext cx="9826733" cy="6858000"/>
          </a:xfrm>
          <a:prstGeom prst="rect">
            <a:avLst/>
          </a:prstGeom>
        </p:spPr>
      </p:pic>
      <p:pic>
        <p:nvPicPr>
          <p:cNvPr id="54" name="Picture 53" descr="20.jpg"/>
          <p:cNvPicPr>
            <a:picLocks noChangeAspect="1"/>
          </p:cNvPicPr>
          <p:nvPr/>
        </p:nvPicPr>
        <p:blipFill>
          <a:blip r:embed="rId20" cstate="print"/>
          <a:stretch>
            <a:fillRect/>
          </a:stretch>
        </p:blipFill>
        <p:spPr>
          <a:xfrm>
            <a:off x="39636" y="0"/>
            <a:ext cx="9826733" cy="6858000"/>
          </a:xfrm>
          <a:prstGeom prst="rect">
            <a:avLst/>
          </a:prstGeom>
        </p:spPr>
      </p:pic>
      <p:pic>
        <p:nvPicPr>
          <p:cNvPr id="55" name="Picture 54" descr="21.jpg"/>
          <p:cNvPicPr>
            <a:picLocks noChangeAspect="1"/>
          </p:cNvPicPr>
          <p:nvPr/>
        </p:nvPicPr>
        <p:blipFill>
          <a:blip r:embed="rId21" cstate="print"/>
          <a:stretch>
            <a:fillRect/>
          </a:stretch>
        </p:blipFill>
        <p:spPr>
          <a:xfrm>
            <a:off x="39636" y="0"/>
            <a:ext cx="9826733" cy="6858000"/>
          </a:xfrm>
          <a:prstGeom prst="rect">
            <a:avLst/>
          </a:prstGeom>
        </p:spPr>
      </p:pic>
      <p:pic>
        <p:nvPicPr>
          <p:cNvPr id="56" name="Picture 55" descr="22.jpg"/>
          <p:cNvPicPr>
            <a:picLocks noChangeAspect="1"/>
          </p:cNvPicPr>
          <p:nvPr/>
        </p:nvPicPr>
        <p:blipFill>
          <a:blip r:embed="rId22" cstate="print"/>
          <a:stretch>
            <a:fillRect/>
          </a:stretch>
        </p:blipFill>
        <p:spPr>
          <a:xfrm>
            <a:off x="39636" y="0"/>
            <a:ext cx="9826733" cy="6858000"/>
          </a:xfrm>
          <a:prstGeom prst="rect">
            <a:avLst/>
          </a:prstGeom>
        </p:spPr>
      </p:pic>
      <p:pic>
        <p:nvPicPr>
          <p:cNvPr id="57" name="Picture 56" descr="23.jpg"/>
          <p:cNvPicPr>
            <a:picLocks noChangeAspect="1"/>
          </p:cNvPicPr>
          <p:nvPr/>
        </p:nvPicPr>
        <p:blipFill>
          <a:blip r:embed="rId23" cstate="print"/>
          <a:stretch>
            <a:fillRect/>
          </a:stretch>
        </p:blipFill>
        <p:spPr>
          <a:xfrm>
            <a:off x="39636" y="0"/>
            <a:ext cx="9826733" cy="6858000"/>
          </a:xfrm>
          <a:prstGeom prst="rect">
            <a:avLst/>
          </a:prstGeom>
        </p:spPr>
      </p:pic>
      <p:pic>
        <p:nvPicPr>
          <p:cNvPr id="58" name="Picture 57" descr="24.jpg"/>
          <p:cNvPicPr>
            <a:picLocks noChangeAspect="1"/>
          </p:cNvPicPr>
          <p:nvPr/>
        </p:nvPicPr>
        <p:blipFill>
          <a:blip r:embed="rId24" cstate="print"/>
          <a:stretch>
            <a:fillRect/>
          </a:stretch>
        </p:blipFill>
        <p:spPr>
          <a:xfrm>
            <a:off x="39636" y="0"/>
            <a:ext cx="9826733" cy="6858000"/>
          </a:xfrm>
          <a:prstGeom prst="rect">
            <a:avLst/>
          </a:prstGeom>
        </p:spPr>
      </p:pic>
      <p:pic>
        <p:nvPicPr>
          <p:cNvPr id="59" name="Picture 58" descr="25.jpg"/>
          <p:cNvPicPr>
            <a:picLocks noChangeAspect="1"/>
          </p:cNvPicPr>
          <p:nvPr/>
        </p:nvPicPr>
        <p:blipFill>
          <a:blip r:embed="rId25" cstate="print"/>
          <a:stretch>
            <a:fillRect/>
          </a:stretch>
        </p:blipFill>
        <p:spPr>
          <a:xfrm>
            <a:off x="39636" y="0"/>
            <a:ext cx="9826733"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9"/>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40"/>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42"/>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43"/>
                                        </p:tgtEl>
                                        <p:attrNameLst>
                                          <p:attrName>style.visibility</p:attrName>
                                        </p:attrNameLst>
                                      </p:cBhvr>
                                      <p:to>
                                        <p:strVal val="visible"/>
                                      </p:to>
                                    </p:set>
                                  </p:childTnLst>
                                </p:cTn>
                              </p:par>
                            </p:childTnLst>
                          </p:cTn>
                        </p:par>
                        <p:par>
                          <p:cTn id="25" fill="hold">
                            <p:stCondLst>
                              <p:cond delay="6000"/>
                            </p:stCondLst>
                            <p:childTnLst>
                              <p:par>
                                <p:cTn id="26" presetID="1" presetClass="entr" presetSubtype="0" fill="hold" nodeType="afterEffect">
                                  <p:stCondLst>
                                    <p:cond delay="1000"/>
                                  </p:stCondLst>
                                  <p:childTnLst>
                                    <p:set>
                                      <p:cBhvr>
                                        <p:cTn id="27" dur="1" fill="hold">
                                          <p:stCondLst>
                                            <p:cond delay="0"/>
                                          </p:stCondLst>
                                        </p:cTn>
                                        <p:tgtEl>
                                          <p:spTgt spid="44"/>
                                        </p:tgtEl>
                                        <p:attrNameLst>
                                          <p:attrName>style.visibility</p:attrName>
                                        </p:attrNameLst>
                                      </p:cBhvr>
                                      <p:to>
                                        <p:strVal val="visible"/>
                                      </p:to>
                                    </p:set>
                                  </p:childTnLst>
                                </p:cTn>
                              </p:par>
                            </p:childTnLst>
                          </p:cTn>
                        </p:par>
                        <p:par>
                          <p:cTn id="28" fill="hold">
                            <p:stCondLst>
                              <p:cond delay="7000"/>
                            </p:stCondLst>
                            <p:childTnLst>
                              <p:par>
                                <p:cTn id="29" presetID="1" presetClass="entr" presetSubtype="0" fill="hold" nodeType="afterEffect">
                                  <p:stCondLst>
                                    <p:cond delay="1000"/>
                                  </p:stCondLst>
                                  <p:childTnLst>
                                    <p:set>
                                      <p:cBhvr>
                                        <p:cTn id="30" dur="1" fill="hold">
                                          <p:stCondLst>
                                            <p:cond delay="0"/>
                                          </p:stCondLst>
                                        </p:cTn>
                                        <p:tgtEl>
                                          <p:spTgt spid="45"/>
                                        </p:tgtEl>
                                        <p:attrNameLst>
                                          <p:attrName>style.visibility</p:attrName>
                                        </p:attrNameLst>
                                      </p:cBhvr>
                                      <p:to>
                                        <p:strVal val="visible"/>
                                      </p:to>
                                    </p:set>
                                  </p:childTnLst>
                                </p:cTn>
                              </p:par>
                            </p:childTnLst>
                          </p:cTn>
                        </p:par>
                        <p:par>
                          <p:cTn id="31" fill="hold">
                            <p:stCondLst>
                              <p:cond delay="8000"/>
                            </p:stCondLst>
                            <p:childTnLst>
                              <p:par>
                                <p:cTn id="32" presetID="1" presetClass="entr" presetSubtype="0" fill="hold" nodeType="afterEffect">
                                  <p:stCondLst>
                                    <p:cond delay="1000"/>
                                  </p:stCondLst>
                                  <p:childTnLst>
                                    <p:set>
                                      <p:cBhvr>
                                        <p:cTn id="33" dur="1" fill="hold">
                                          <p:stCondLst>
                                            <p:cond delay="0"/>
                                          </p:stCondLst>
                                        </p:cTn>
                                        <p:tgtEl>
                                          <p:spTgt spid="46"/>
                                        </p:tgtEl>
                                        <p:attrNameLst>
                                          <p:attrName>style.visibility</p:attrName>
                                        </p:attrNameLst>
                                      </p:cBhvr>
                                      <p:to>
                                        <p:strVal val="visible"/>
                                      </p:to>
                                    </p:set>
                                  </p:childTnLst>
                                </p:cTn>
                              </p:par>
                            </p:childTnLst>
                          </p:cTn>
                        </p:par>
                        <p:par>
                          <p:cTn id="34" fill="hold">
                            <p:stCondLst>
                              <p:cond delay="9000"/>
                            </p:stCondLst>
                            <p:childTnLst>
                              <p:par>
                                <p:cTn id="35" presetID="1" presetClass="entr" presetSubtype="0" fill="hold" nodeType="afterEffect">
                                  <p:stCondLst>
                                    <p:cond delay="1000"/>
                                  </p:stCondLst>
                                  <p:childTnLst>
                                    <p:set>
                                      <p:cBhvr>
                                        <p:cTn id="36" dur="1" fill="hold">
                                          <p:stCondLst>
                                            <p:cond delay="0"/>
                                          </p:stCondLst>
                                        </p:cTn>
                                        <p:tgtEl>
                                          <p:spTgt spid="47"/>
                                        </p:tgtEl>
                                        <p:attrNameLst>
                                          <p:attrName>style.visibility</p:attrName>
                                        </p:attrNameLst>
                                      </p:cBhvr>
                                      <p:to>
                                        <p:strVal val="visible"/>
                                      </p:to>
                                    </p:set>
                                  </p:childTnLst>
                                </p:cTn>
                              </p:par>
                            </p:childTnLst>
                          </p:cTn>
                        </p:par>
                        <p:par>
                          <p:cTn id="37" fill="hold">
                            <p:stCondLst>
                              <p:cond delay="10000"/>
                            </p:stCondLst>
                            <p:childTnLst>
                              <p:par>
                                <p:cTn id="38" presetID="1" presetClass="entr" presetSubtype="0" fill="hold" nodeType="afterEffect">
                                  <p:stCondLst>
                                    <p:cond delay="1000"/>
                                  </p:stCondLst>
                                  <p:childTnLst>
                                    <p:set>
                                      <p:cBhvr>
                                        <p:cTn id="39" dur="1" fill="hold">
                                          <p:stCondLst>
                                            <p:cond delay="0"/>
                                          </p:stCondLst>
                                        </p:cTn>
                                        <p:tgtEl>
                                          <p:spTgt spid="48"/>
                                        </p:tgtEl>
                                        <p:attrNameLst>
                                          <p:attrName>style.visibility</p:attrName>
                                        </p:attrNameLst>
                                      </p:cBhvr>
                                      <p:to>
                                        <p:strVal val="visible"/>
                                      </p:to>
                                    </p:set>
                                  </p:childTnLst>
                                </p:cTn>
                              </p:par>
                            </p:childTnLst>
                          </p:cTn>
                        </p:par>
                        <p:par>
                          <p:cTn id="40" fill="hold">
                            <p:stCondLst>
                              <p:cond delay="11000"/>
                            </p:stCondLst>
                            <p:childTnLst>
                              <p:par>
                                <p:cTn id="41" presetID="1" presetClass="entr" presetSubtype="0" fill="hold" nodeType="afterEffect">
                                  <p:stCondLst>
                                    <p:cond delay="1000"/>
                                  </p:stCondLst>
                                  <p:childTnLst>
                                    <p:set>
                                      <p:cBhvr>
                                        <p:cTn id="42" dur="1" fill="hold">
                                          <p:stCondLst>
                                            <p:cond delay="0"/>
                                          </p:stCondLst>
                                        </p:cTn>
                                        <p:tgtEl>
                                          <p:spTgt spid="49"/>
                                        </p:tgtEl>
                                        <p:attrNameLst>
                                          <p:attrName>style.visibility</p:attrName>
                                        </p:attrNameLst>
                                      </p:cBhvr>
                                      <p:to>
                                        <p:strVal val="visible"/>
                                      </p:to>
                                    </p:set>
                                  </p:childTnLst>
                                </p:cTn>
                              </p:par>
                            </p:childTnLst>
                          </p:cTn>
                        </p:par>
                        <p:par>
                          <p:cTn id="43" fill="hold">
                            <p:stCondLst>
                              <p:cond delay="12000"/>
                            </p:stCondLst>
                            <p:childTnLst>
                              <p:par>
                                <p:cTn id="44" presetID="1" presetClass="entr" presetSubtype="0" fill="hold" nodeType="afterEffect">
                                  <p:stCondLst>
                                    <p:cond delay="1000"/>
                                  </p:stCondLst>
                                  <p:childTnLst>
                                    <p:set>
                                      <p:cBhvr>
                                        <p:cTn id="45" dur="1" fill="hold">
                                          <p:stCondLst>
                                            <p:cond delay="0"/>
                                          </p:stCondLst>
                                        </p:cTn>
                                        <p:tgtEl>
                                          <p:spTgt spid="50"/>
                                        </p:tgtEl>
                                        <p:attrNameLst>
                                          <p:attrName>style.visibility</p:attrName>
                                        </p:attrNameLst>
                                      </p:cBhvr>
                                      <p:to>
                                        <p:strVal val="visible"/>
                                      </p:to>
                                    </p:set>
                                  </p:childTnLst>
                                </p:cTn>
                              </p:par>
                            </p:childTnLst>
                          </p:cTn>
                        </p:par>
                        <p:par>
                          <p:cTn id="46" fill="hold">
                            <p:stCondLst>
                              <p:cond delay="13000"/>
                            </p:stCondLst>
                            <p:childTnLst>
                              <p:par>
                                <p:cTn id="47" presetID="1" presetClass="entr" presetSubtype="0" fill="hold" nodeType="afterEffect">
                                  <p:stCondLst>
                                    <p:cond delay="1000"/>
                                  </p:stCondLst>
                                  <p:childTnLst>
                                    <p:set>
                                      <p:cBhvr>
                                        <p:cTn id="48" dur="1" fill="hold">
                                          <p:stCondLst>
                                            <p:cond delay="0"/>
                                          </p:stCondLst>
                                        </p:cTn>
                                        <p:tgtEl>
                                          <p:spTgt spid="51"/>
                                        </p:tgtEl>
                                        <p:attrNameLst>
                                          <p:attrName>style.visibility</p:attrName>
                                        </p:attrNameLst>
                                      </p:cBhvr>
                                      <p:to>
                                        <p:strVal val="visible"/>
                                      </p:to>
                                    </p:set>
                                  </p:childTnLst>
                                </p:cTn>
                              </p:par>
                            </p:childTnLst>
                          </p:cTn>
                        </p:par>
                        <p:par>
                          <p:cTn id="49" fill="hold">
                            <p:stCondLst>
                              <p:cond delay="14000"/>
                            </p:stCondLst>
                            <p:childTnLst>
                              <p:par>
                                <p:cTn id="50" presetID="1" presetClass="entr" presetSubtype="0" fill="hold" nodeType="afterEffect">
                                  <p:stCondLst>
                                    <p:cond delay="1000"/>
                                  </p:stCondLst>
                                  <p:childTnLst>
                                    <p:set>
                                      <p:cBhvr>
                                        <p:cTn id="51" dur="1" fill="hold">
                                          <p:stCondLst>
                                            <p:cond delay="0"/>
                                          </p:stCondLst>
                                        </p:cTn>
                                        <p:tgtEl>
                                          <p:spTgt spid="52"/>
                                        </p:tgtEl>
                                        <p:attrNameLst>
                                          <p:attrName>style.visibility</p:attrName>
                                        </p:attrNameLst>
                                      </p:cBhvr>
                                      <p:to>
                                        <p:strVal val="visible"/>
                                      </p:to>
                                    </p:set>
                                  </p:childTnLst>
                                </p:cTn>
                              </p:par>
                            </p:childTnLst>
                          </p:cTn>
                        </p:par>
                        <p:par>
                          <p:cTn id="52" fill="hold">
                            <p:stCondLst>
                              <p:cond delay="15000"/>
                            </p:stCondLst>
                            <p:childTnLst>
                              <p:par>
                                <p:cTn id="53" presetID="1" presetClass="entr" presetSubtype="0" fill="hold" nodeType="afterEffect">
                                  <p:stCondLst>
                                    <p:cond delay="1000"/>
                                  </p:stCondLst>
                                  <p:childTnLst>
                                    <p:set>
                                      <p:cBhvr>
                                        <p:cTn id="54" dur="1" fill="hold">
                                          <p:stCondLst>
                                            <p:cond delay="0"/>
                                          </p:stCondLst>
                                        </p:cTn>
                                        <p:tgtEl>
                                          <p:spTgt spid="53"/>
                                        </p:tgtEl>
                                        <p:attrNameLst>
                                          <p:attrName>style.visibility</p:attrName>
                                        </p:attrNameLst>
                                      </p:cBhvr>
                                      <p:to>
                                        <p:strVal val="visible"/>
                                      </p:to>
                                    </p:set>
                                  </p:childTnLst>
                                </p:cTn>
                              </p:par>
                            </p:childTnLst>
                          </p:cTn>
                        </p:par>
                        <p:par>
                          <p:cTn id="55" fill="hold">
                            <p:stCondLst>
                              <p:cond delay="16000"/>
                            </p:stCondLst>
                            <p:childTnLst>
                              <p:par>
                                <p:cTn id="56" presetID="1" presetClass="entr" presetSubtype="0" fill="hold" nodeType="afterEffect">
                                  <p:stCondLst>
                                    <p:cond delay="1000"/>
                                  </p:stCondLst>
                                  <p:childTnLst>
                                    <p:set>
                                      <p:cBhvr>
                                        <p:cTn id="57" dur="1" fill="hold">
                                          <p:stCondLst>
                                            <p:cond delay="0"/>
                                          </p:stCondLst>
                                        </p:cTn>
                                        <p:tgtEl>
                                          <p:spTgt spid="54"/>
                                        </p:tgtEl>
                                        <p:attrNameLst>
                                          <p:attrName>style.visibility</p:attrName>
                                        </p:attrNameLst>
                                      </p:cBhvr>
                                      <p:to>
                                        <p:strVal val="visible"/>
                                      </p:to>
                                    </p:set>
                                  </p:childTnLst>
                                </p:cTn>
                              </p:par>
                            </p:childTnLst>
                          </p:cTn>
                        </p:par>
                        <p:par>
                          <p:cTn id="58" fill="hold">
                            <p:stCondLst>
                              <p:cond delay="17000"/>
                            </p:stCondLst>
                            <p:childTnLst>
                              <p:par>
                                <p:cTn id="59" presetID="1" presetClass="entr" presetSubtype="0" fill="hold" nodeType="afterEffect">
                                  <p:stCondLst>
                                    <p:cond delay="1000"/>
                                  </p:stCondLst>
                                  <p:childTnLst>
                                    <p:set>
                                      <p:cBhvr>
                                        <p:cTn id="60" dur="1" fill="hold">
                                          <p:stCondLst>
                                            <p:cond delay="0"/>
                                          </p:stCondLst>
                                        </p:cTn>
                                        <p:tgtEl>
                                          <p:spTgt spid="55"/>
                                        </p:tgtEl>
                                        <p:attrNameLst>
                                          <p:attrName>style.visibility</p:attrName>
                                        </p:attrNameLst>
                                      </p:cBhvr>
                                      <p:to>
                                        <p:strVal val="visible"/>
                                      </p:to>
                                    </p:set>
                                  </p:childTnLst>
                                </p:cTn>
                              </p:par>
                            </p:childTnLst>
                          </p:cTn>
                        </p:par>
                        <p:par>
                          <p:cTn id="61" fill="hold">
                            <p:stCondLst>
                              <p:cond delay="18000"/>
                            </p:stCondLst>
                            <p:childTnLst>
                              <p:par>
                                <p:cTn id="62" presetID="1" presetClass="entr" presetSubtype="0" fill="hold" nodeType="afterEffect">
                                  <p:stCondLst>
                                    <p:cond delay="1000"/>
                                  </p:stCondLst>
                                  <p:childTnLst>
                                    <p:set>
                                      <p:cBhvr>
                                        <p:cTn id="63" dur="1" fill="hold">
                                          <p:stCondLst>
                                            <p:cond delay="0"/>
                                          </p:stCondLst>
                                        </p:cTn>
                                        <p:tgtEl>
                                          <p:spTgt spid="56"/>
                                        </p:tgtEl>
                                        <p:attrNameLst>
                                          <p:attrName>style.visibility</p:attrName>
                                        </p:attrNameLst>
                                      </p:cBhvr>
                                      <p:to>
                                        <p:strVal val="visible"/>
                                      </p:to>
                                    </p:set>
                                  </p:childTnLst>
                                </p:cTn>
                              </p:par>
                            </p:childTnLst>
                          </p:cTn>
                        </p:par>
                        <p:par>
                          <p:cTn id="64" fill="hold">
                            <p:stCondLst>
                              <p:cond delay="19000"/>
                            </p:stCondLst>
                            <p:childTnLst>
                              <p:par>
                                <p:cTn id="65" presetID="1" presetClass="entr" presetSubtype="0" fill="hold" nodeType="afterEffect">
                                  <p:stCondLst>
                                    <p:cond delay="1000"/>
                                  </p:stCondLst>
                                  <p:childTnLst>
                                    <p:set>
                                      <p:cBhvr>
                                        <p:cTn id="66" dur="1" fill="hold">
                                          <p:stCondLst>
                                            <p:cond delay="0"/>
                                          </p:stCondLst>
                                        </p:cTn>
                                        <p:tgtEl>
                                          <p:spTgt spid="57"/>
                                        </p:tgtEl>
                                        <p:attrNameLst>
                                          <p:attrName>style.visibility</p:attrName>
                                        </p:attrNameLst>
                                      </p:cBhvr>
                                      <p:to>
                                        <p:strVal val="visible"/>
                                      </p:to>
                                    </p:set>
                                  </p:childTnLst>
                                </p:cTn>
                              </p:par>
                            </p:childTnLst>
                          </p:cTn>
                        </p:par>
                        <p:par>
                          <p:cTn id="67" fill="hold">
                            <p:stCondLst>
                              <p:cond delay="20000"/>
                            </p:stCondLst>
                            <p:childTnLst>
                              <p:par>
                                <p:cTn id="68" presetID="1" presetClass="entr" presetSubtype="0" fill="hold" nodeType="afterEffect">
                                  <p:stCondLst>
                                    <p:cond delay="1000"/>
                                  </p:stCondLst>
                                  <p:childTnLst>
                                    <p:set>
                                      <p:cBhvr>
                                        <p:cTn id="69" dur="1" fill="hold">
                                          <p:stCondLst>
                                            <p:cond delay="0"/>
                                          </p:stCondLst>
                                        </p:cTn>
                                        <p:tgtEl>
                                          <p:spTgt spid="58"/>
                                        </p:tgtEl>
                                        <p:attrNameLst>
                                          <p:attrName>style.visibility</p:attrName>
                                        </p:attrNameLst>
                                      </p:cBhvr>
                                      <p:to>
                                        <p:strVal val="visible"/>
                                      </p:to>
                                    </p:set>
                                  </p:childTnLst>
                                </p:cTn>
                              </p:par>
                            </p:childTnLst>
                          </p:cTn>
                        </p:par>
                        <p:par>
                          <p:cTn id="70" fill="hold">
                            <p:stCondLst>
                              <p:cond delay="21000"/>
                            </p:stCondLst>
                            <p:childTnLst>
                              <p:par>
                                <p:cTn id="71" presetID="1" presetClass="entr" presetSubtype="0" fill="hold" nodeType="afterEffect">
                                  <p:stCondLst>
                                    <p:cond delay="1000"/>
                                  </p:stCondLst>
                                  <p:childTnLst>
                                    <p:set>
                                      <p:cBhvr>
                                        <p:cTn id="72"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656609" y="5568692"/>
            <a:ext cx="3195357" cy="369332"/>
          </a:xfrm>
          <a:prstGeom prst="rect">
            <a:avLst/>
          </a:prstGeom>
          <a:noFill/>
          <a:ln w="9525">
            <a:noFill/>
            <a:miter lim="800000"/>
            <a:headEnd/>
            <a:tailEnd/>
          </a:ln>
        </p:spPr>
        <p:txBody>
          <a:bodyPr wrap="square">
            <a:spAutoFit/>
          </a:bodyPr>
          <a:lstStyle/>
          <a:p>
            <a:pPr marL="177800" indent="-177800" algn="ctr">
              <a:buNone/>
            </a:pPr>
            <a:r>
              <a:rPr lang="en-IE" sz="1800" b="1" dirty="0" smtClean="0"/>
              <a:t>(Hamilton, 2012)</a:t>
            </a:r>
          </a:p>
        </p:txBody>
      </p:sp>
      <p:sp>
        <p:nvSpPr>
          <p:cNvPr id="6" name="Rectangle 5"/>
          <p:cNvSpPr/>
          <p:nvPr/>
        </p:nvSpPr>
        <p:spPr>
          <a:xfrm>
            <a:off x="4880992" y="1628806"/>
            <a:ext cx="4608512" cy="3425469"/>
          </a:xfrm>
          <a:prstGeom prst="rect">
            <a:avLst/>
          </a:prstGeom>
          <a:ln w="9525" cap="flat" cmpd="sng" algn="ctr">
            <a:noFill/>
            <a:prstDash val="solid"/>
            <a:round/>
            <a:headEnd type="none" w="med" len="med"/>
            <a:tailEnd type="none" w="med" len="med"/>
          </a:ln>
        </p:spPr>
      </p:sp>
      <p:sp>
        <p:nvSpPr>
          <p:cNvPr id="17" name="TextBox 16"/>
          <p:cNvSpPr txBox="1"/>
          <p:nvPr/>
        </p:nvSpPr>
        <p:spPr>
          <a:xfrm>
            <a:off x="2254288" y="419478"/>
            <a:ext cx="5400600" cy="461665"/>
          </a:xfrm>
          <a:prstGeom prst="rect">
            <a:avLst/>
          </a:prstGeom>
          <a:noFill/>
        </p:spPr>
        <p:txBody>
          <a:bodyPr wrap="square" rtlCol="0">
            <a:spAutoFit/>
          </a:bodyPr>
          <a:lstStyle/>
          <a:p>
            <a:pPr algn="ctr">
              <a:buNone/>
            </a:pPr>
            <a:r>
              <a:rPr lang="en-IE" b="1" dirty="0" smtClean="0"/>
              <a:t>Digester </a:t>
            </a:r>
            <a:r>
              <a:rPr lang="en-IE" b="1" dirty="0" smtClean="0"/>
              <a:t>Designs of Interest</a:t>
            </a:r>
            <a:endParaRPr lang="en-IE" b="1" dirty="0"/>
          </a:p>
        </p:txBody>
      </p:sp>
      <p:sp>
        <p:nvSpPr>
          <p:cNvPr id="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pic>
        <p:nvPicPr>
          <p:cNvPr id="64514" name="Picture 2" descr="http://www.extension.org/sites/default/files/w/7/74/Schematic_drawing_of_upflow_anaerobic_sludge_blanket_digester_doug_hamilton_OK_State_400px.jpg"/>
          <p:cNvPicPr>
            <a:picLocks noChangeAspect="1" noChangeArrowheads="1"/>
          </p:cNvPicPr>
          <p:nvPr/>
        </p:nvPicPr>
        <p:blipFill>
          <a:blip r:embed="rId2" cstate="print"/>
          <a:srcRect/>
          <a:stretch>
            <a:fillRect/>
          </a:stretch>
        </p:blipFill>
        <p:spPr bwMode="auto">
          <a:xfrm>
            <a:off x="552597" y="1628806"/>
            <a:ext cx="3403381" cy="3939886"/>
          </a:xfrm>
          <a:prstGeom prst="rect">
            <a:avLst/>
          </a:prstGeom>
          <a:noFill/>
          <a:ln w="19050">
            <a:solidFill>
              <a:schemeClr val="tx1"/>
            </a:solidFill>
          </a:ln>
        </p:spPr>
      </p:pic>
      <p:sp>
        <p:nvSpPr>
          <p:cNvPr id="10" name="TextBox 9"/>
          <p:cNvSpPr txBox="1"/>
          <p:nvPr/>
        </p:nvSpPr>
        <p:spPr>
          <a:xfrm>
            <a:off x="471484" y="1182378"/>
            <a:ext cx="3565608" cy="446428"/>
          </a:xfrm>
          <a:prstGeom prst="rect">
            <a:avLst/>
          </a:prstGeom>
        </p:spPr>
        <p:txBody>
          <a:bodyPr vert="horz" wrap="square" lIns="91440" tIns="45720" rIns="91440" bIns="45720" rtlCol="0">
            <a:noAutofit/>
          </a:bodyPr>
          <a:lstStyle/>
          <a:p>
            <a:pPr marL="0" marR="0" indent="0" algn="ctr" defTabSz="914400" rtl="0" eaLnBrk="1" fontAlgn="auto" latinLnBrk="0" hangingPunct="1">
              <a:lnSpc>
                <a:spcPct val="100000"/>
              </a:lnSpc>
              <a:spcBef>
                <a:spcPct val="20000"/>
              </a:spcBef>
              <a:spcAft>
                <a:spcPts val="0"/>
              </a:spcAft>
              <a:buClrTx/>
              <a:buSzTx/>
              <a:buFont typeface="Arial" pitchFamily="34" charset="0"/>
              <a:buNone/>
              <a:tabLst/>
            </a:pPr>
            <a:r>
              <a:rPr kumimoji="0" lang="en-IE" sz="1600" b="1" i="0" u="none" strike="noStrike" kern="1200" cap="none" spc="0" normalizeH="0" baseline="0" noProof="0" dirty="0" smtClean="0">
                <a:ln>
                  <a:noFill/>
                </a:ln>
                <a:effectLst/>
                <a:uLnTx/>
                <a:uFillTx/>
                <a:latin typeface="Arial" pitchFamily="34" charset="0"/>
                <a:cs typeface="Arial" pitchFamily="34" charset="0"/>
              </a:rPr>
              <a:t>Suspended Solid Up-flow Digester</a:t>
            </a:r>
          </a:p>
        </p:txBody>
      </p:sp>
      <p:pic>
        <p:nvPicPr>
          <p:cNvPr id="64518" name="Picture 6" descr="http://www.wioa.org.au/conference_papers/2000/images/2_1.gif"/>
          <p:cNvPicPr>
            <a:picLocks noChangeAspect="1" noChangeArrowheads="1"/>
          </p:cNvPicPr>
          <p:nvPr/>
        </p:nvPicPr>
        <p:blipFill>
          <a:blip r:embed="rId3" cstate="print"/>
          <a:srcRect/>
          <a:stretch>
            <a:fillRect/>
          </a:stretch>
        </p:blipFill>
        <p:spPr bwMode="auto">
          <a:xfrm>
            <a:off x="4310058" y="2232480"/>
            <a:ext cx="5448287" cy="2393039"/>
          </a:xfrm>
          <a:prstGeom prst="rect">
            <a:avLst/>
          </a:prstGeom>
          <a:noFill/>
          <a:ln w="19050">
            <a:solidFill>
              <a:schemeClr val="tx1"/>
            </a:solidFill>
          </a:ln>
        </p:spPr>
      </p:pic>
      <p:sp>
        <p:nvSpPr>
          <p:cNvPr id="11" name="TextBox 10"/>
          <p:cNvSpPr txBox="1"/>
          <p:nvPr/>
        </p:nvSpPr>
        <p:spPr>
          <a:xfrm>
            <a:off x="5238752" y="1628806"/>
            <a:ext cx="3565608" cy="446428"/>
          </a:xfrm>
          <a:prstGeom prst="rect">
            <a:avLst/>
          </a:prstGeom>
        </p:spPr>
        <p:txBody>
          <a:bodyPr vert="horz" wrap="square" lIns="91440" tIns="45720" rIns="91440" bIns="45720" rtlCol="0">
            <a:noAutofit/>
          </a:bodyPr>
          <a:lstStyle/>
          <a:p>
            <a:pPr marL="0" marR="0" indent="0" algn="ctr" defTabSz="914400" rtl="0" eaLnBrk="1" fontAlgn="auto" latinLnBrk="0" hangingPunct="1">
              <a:lnSpc>
                <a:spcPct val="100000"/>
              </a:lnSpc>
              <a:spcBef>
                <a:spcPct val="20000"/>
              </a:spcBef>
              <a:spcAft>
                <a:spcPts val="0"/>
              </a:spcAft>
              <a:buClrTx/>
              <a:buSzTx/>
              <a:buFont typeface="Arial" pitchFamily="34" charset="0"/>
              <a:buNone/>
              <a:tabLst/>
            </a:pPr>
            <a:r>
              <a:rPr kumimoji="0" lang="en-IE" sz="1600" b="1" i="0" u="none" strike="noStrike" kern="1200" cap="none" spc="0" normalizeH="0" baseline="0" noProof="0" dirty="0" smtClean="0">
                <a:ln>
                  <a:noFill/>
                </a:ln>
                <a:effectLst/>
                <a:uLnTx/>
                <a:uFillTx/>
                <a:latin typeface="Arial" pitchFamily="34" charset="0"/>
                <a:cs typeface="Arial" pitchFamily="34" charset="0"/>
              </a:rPr>
              <a:t>Anaerobic Lagoon</a:t>
            </a:r>
          </a:p>
        </p:txBody>
      </p:sp>
      <p:sp>
        <p:nvSpPr>
          <p:cNvPr id="12" name="TextBox 1"/>
          <p:cNvSpPr txBox="1">
            <a:spLocks noChangeArrowheads="1"/>
          </p:cNvSpPr>
          <p:nvPr/>
        </p:nvSpPr>
        <p:spPr bwMode="auto">
          <a:xfrm>
            <a:off x="5238752" y="4684943"/>
            <a:ext cx="3195357" cy="369332"/>
          </a:xfrm>
          <a:prstGeom prst="rect">
            <a:avLst/>
          </a:prstGeom>
          <a:noFill/>
          <a:ln w="9525">
            <a:noFill/>
            <a:miter lim="800000"/>
            <a:headEnd/>
            <a:tailEnd/>
          </a:ln>
        </p:spPr>
        <p:txBody>
          <a:bodyPr wrap="square">
            <a:spAutoFit/>
          </a:bodyPr>
          <a:lstStyle/>
          <a:p>
            <a:pPr marL="177800" indent="-177800" algn="ctr">
              <a:buNone/>
            </a:pPr>
            <a:r>
              <a:rPr lang="en-IE" sz="1800" b="1" dirty="0" smtClean="0"/>
              <a:t>(Wall </a:t>
            </a:r>
            <a:r>
              <a:rPr lang="en-IE" sz="1800" b="1" i="1" dirty="0" smtClean="0"/>
              <a:t>et al</a:t>
            </a:r>
            <a:r>
              <a:rPr lang="en-IE" sz="1800" b="1" dirty="0" smtClean="0"/>
              <a:t>, 2012)</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6506" y="0"/>
            <a:ext cx="8915400" cy="928670"/>
          </a:xfrm>
        </p:spPr>
        <p:txBody>
          <a:bodyPr/>
          <a:lstStyle/>
          <a:p>
            <a:r>
              <a:rPr lang="en-IE" dirty="0" smtClean="0"/>
              <a:t>References</a:t>
            </a:r>
            <a:endParaRPr lang="en-IE" dirty="0"/>
          </a:p>
        </p:txBody>
      </p:sp>
      <p:sp>
        <p:nvSpPr>
          <p:cNvPr id="41986" name="Content Placeholder 1"/>
          <p:cNvSpPr>
            <a:spLocks noGrp="1"/>
          </p:cNvSpPr>
          <p:nvPr>
            <p:ph idx="1"/>
          </p:nvPr>
        </p:nvSpPr>
        <p:spPr>
          <a:xfrm>
            <a:off x="506506" y="928670"/>
            <a:ext cx="8915400" cy="5082083"/>
          </a:xfrm>
        </p:spPr>
        <p:txBody>
          <a:bodyPr>
            <a:normAutofit/>
          </a:bodyPr>
          <a:lstStyle/>
          <a:p>
            <a:pPr>
              <a:buNone/>
            </a:pPr>
            <a:r>
              <a:rPr lang="en-IE" sz="1600" dirty="0" smtClean="0"/>
              <a:t>BROWN, W. &amp; WOHLETZ, K. (1995). Derivation of the Weibull distribution based on physical principles and its connection to the </a:t>
            </a:r>
            <a:r>
              <a:rPr lang="en-IE" sz="1600" dirty="0" err="1" smtClean="0"/>
              <a:t>Rossin-Rammler</a:t>
            </a:r>
            <a:r>
              <a:rPr lang="en-IE" sz="1600" dirty="0" smtClean="0"/>
              <a:t> and lognormal distributions. </a:t>
            </a:r>
            <a:r>
              <a:rPr lang="en-IE" sz="1600" i="1" dirty="0" smtClean="0"/>
              <a:t>Journal of Applied Physics,</a:t>
            </a:r>
            <a:r>
              <a:rPr lang="en-IE" sz="1600" dirty="0" smtClean="0"/>
              <a:t> 78(4)</a:t>
            </a:r>
            <a:r>
              <a:rPr lang="en-IE" sz="1600" b="1" dirty="0" smtClean="0"/>
              <a:t>,</a:t>
            </a:r>
            <a:r>
              <a:rPr lang="en-IE" sz="1600" dirty="0" smtClean="0"/>
              <a:t> 2758-2763.</a:t>
            </a:r>
          </a:p>
          <a:p>
            <a:pPr>
              <a:buNone/>
            </a:pPr>
            <a:r>
              <a:rPr lang="en-IE" sz="1600" dirty="0" smtClean="0"/>
              <a:t>HAMILTON, D. (2012). </a:t>
            </a:r>
            <a:r>
              <a:rPr lang="en-IE" sz="1600" i="1" dirty="0" smtClean="0"/>
              <a:t>Types of Anaerobic Digestion </a:t>
            </a:r>
            <a:r>
              <a:rPr lang="en-IE" sz="1600" dirty="0" smtClean="0"/>
              <a:t>[Online]. Extension.org. Available: </a:t>
            </a:r>
            <a:r>
              <a:rPr lang="en-IE" sz="1600" u="sng" dirty="0" smtClean="0">
                <a:hlinkClick r:id="rId2"/>
              </a:rPr>
              <a:t>http://www.extension.org/pages/30307/types-of-anaerobic-digesters#Contributors_To_This_Article</a:t>
            </a:r>
            <a:r>
              <a:rPr lang="en-IE" sz="1600" dirty="0" smtClean="0"/>
              <a:t> [Accessed 1st </a:t>
            </a:r>
            <a:r>
              <a:rPr lang="en-IE" sz="1600" dirty="0" err="1" smtClean="0"/>
              <a:t>Febuary</a:t>
            </a:r>
            <a:r>
              <a:rPr lang="en-IE" sz="1600" dirty="0" smtClean="0"/>
              <a:t> 2013].</a:t>
            </a:r>
          </a:p>
          <a:p>
            <a:pPr>
              <a:buNone/>
            </a:pPr>
            <a:r>
              <a:rPr lang="en-IE" sz="1600" dirty="0" smtClean="0"/>
              <a:t>KUBOTA, K., IMACHI, H., KAWAKAMI, S., NAKAMURA, K., HARADA, H. &amp; OHASHI, A. (2008). Evaluation of enzymatic cell treatments for application of CARD-FISH to </a:t>
            </a:r>
            <a:r>
              <a:rPr lang="en-IE" sz="1600" dirty="0" err="1" smtClean="0"/>
              <a:t>methanogens</a:t>
            </a:r>
            <a:r>
              <a:rPr lang="en-IE" sz="1600" dirty="0" smtClean="0"/>
              <a:t>. </a:t>
            </a:r>
            <a:r>
              <a:rPr lang="en-IE" sz="1600" i="1" dirty="0" smtClean="0"/>
              <a:t>Journal of Microbiological Methods,</a:t>
            </a:r>
            <a:r>
              <a:rPr lang="en-IE" sz="1600" dirty="0" smtClean="0"/>
              <a:t> 72(1)</a:t>
            </a:r>
            <a:r>
              <a:rPr lang="en-IE" sz="1600" b="1" dirty="0" smtClean="0"/>
              <a:t>,</a:t>
            </a:r>
            <a:r>
              <a:rPr lang="en-IE" sz="1600" dirty="0" smtClean="0"/>
              <a:t> 54-59.</a:t>
            </a:r>
          </a:p>
          <a:p>
            <a:pPr>
              <a:buNone/>
            </a:pPr>
            <a:r>
              <a:rPr lang="en-IE" sz="1600" dirty="0" smtClean="0"/>
              <a:t>KULTURSERVERN. (2010). </a:t>
            </a:r>
            <a:r>
              <a:rPr lang="en-IE" sz="1600" i="1" dirty="0" smtClean="0"/>
              <a:t>Modulations of Man </a:t>
            </a:r>
            <a:r>
              <a:rPr lang="en-IE" sz="1600" dirty="0" smtClean="0"/>
              <a:t>[Online]. </a:t>
            </a:r>
            <a:r>
              <a:rPr lang="en-IE" sz="1600" dirty="0" err="1" smtClean="0"/>
              <a:t>kulturservern</a:t>
            </a:r>
            <a:r>
              <a:rPr lang="en-IE" sz="1600" dirty="0" smtClean="0"/>
              <a:t>.  [Accessed 10th February 2013].</a:t>
            </a:r>
          </a:p>
          <a:p>
            <a:pPr>
              <a:buNone/>
            </a:pPr>
            <a:r>
              <a:rPr lang="en-IE" sz="1600" dirty="0" smtClean="0"/>
              <a:t>NÍ RUANAIGH, A. (2011). </a:t>
            </a:r>
            <a:r>
              <a:rPr lang="en-IE" sz="1600" i="1" dirty="0" smtClean="0"/>
              <a:t>Developing Anaerobic Digestion Cooperatives in Ireland.</a:t>
            </a:r>
            <a:r>
              <a:rPr lang="en-IE" sz="1600" dirty="0" smtClean="0"/>
              <a:t> Master of Science Energy Management, Dublin Institute of Technology.</a:t>
            </a:r>
          </a:p>
          <a:p>
            <a:pPr>
              <a:buNone/>
            </a:pPr>
            <a:r>
              <a:rPr lang="en-IE" sz="1600" dirty="0" smtClean="0"/>
              <a:t>TURNER, M. J., BLACKLEDGE, J. M. &amp; ANDREWS, P. R. (1998). </a:t>
            </a:r>
            <a:r>
              <a:rPr lang="en-IE" sz="1600" i="1" dirty="0" smtClean="0"/>
              <a:t>Fractal Geometry in Digital Imaging, </a:t>
            </a:r>
            <a:r>
              <a:rPr lang="en-IE" sz="1600" dirty="0" smtClean="0"/>
              <a:t>London, Academic Press.</a:t>
            </a:r>
          </a:p>
          <a:p>
            <a:pPr>
              <a:buNone/>
            </a:pPr>
            <a:r>
              <a:rPr lang="en-IE" sz="1600" dirty="0" smtClean="0"/>
              <a:t>WALL, G., HAMMOND, B., DONLON, P., JOHNSON, N. &amp; SMITH, J. (2000). Commissioning and operation of high rate anaerobic lagoon (HRAL) reactors. </a:t>
            </a:r>
            <a:r>
              <a:rPr lang="en-IE" sz="1600" i="1" dirty="0" smtClean="0"/>
              <a:t>63rd Annual Water Industry Engineers and Operators’ Conference.</a:t>
            </a:r>
            <a:r>
              <a:rPr lang="en-IE" sz="1600" dirty="0" smtClean="0"/>
              <a:t> </a:t>
            </a:r>
            <a:r>
              <a:rPr lang="en-IE" sz="1600" dirty="0" err="1" smtClean="0"/>
              <a:t>Warrnambool</a:t>
            </a:r>
            <a:r>
              <a:rPr lang="en-IE" sz="1600" dirty="0" smtClean="0"/>
              <a:t>, Australia: Water Industry Operators of Australia.</a:t>
            </a:r>
          </a:p>
          <a:p>
            <a:pPr>
              <a:buNone/>
            </a:pPr>
            <a:r>
              <a:rPr lang="en-IE" sz="1600" dirty="0" smtClean="0"/>
              <a:t>WORMS, C. (2001). </a:t>
            </a:r>
            <a:r>
              <a:rPr lang="en-IE" sz="1600" i="1" dirty="0" smtClean="0"/>
              <a:t>Concrete Slatted Floor Systems </a:t>
            </a:r>
            <a:r>
              <a:rPr lang="en-IE" sz="1600" dirty="0" smtClean="0"/>
              <a:t>[Online]. Worms Lumber and Ready Mix. Available: </a:t>
            </a:r>
            <a:r>
              <a:rPr lang="en-IE" sz="1600" u="sng" dirty="0" smtClean="0">
                <a:hlinkClick r:id="rId3"/>
              </a:rPr>
              <a:t>http://www.wormsreadymix.com/slats.html#illus</a:t>
            </a:r>
            <a:r>
              <a:rPr lang="en-IE" sz="1600" dirty="0" smtClean="0"/>
              <a:t> [Accessed 10th February 2013].</a:t>
            </a:r>
          </a:p>
          <a:p>
            <a:pPr>
              <a:buNone/>
            </a:pPr>
            <a:endParaRPr lang="en-IE" sz="1600" dirty="0" smtClean="0">
              <a:latin typeface="Arial" pitchFamily="34" charset="0"/>
              <a:cs typeface="Arial" pitchFamily="34" charset="0"/>
            </a:endParaRP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6506" y="0"/>
            <a:ext cx="8915400" cy="928670"/>
          </a:xfrm>
        </p:spPr>
        <p:txBody>
          <a:bodyPr/>
          <a:lstStyle/>
          <a:p>
            <a:r>
              <a:rPr lang="en-IE" dirty="0" smtClean="0"/>
              <a:t>References</a:t>
            </a:r>
            <a:endParaRPr lang="en-IE" dirty="0"/>
          </a:p>
        </p:txBody>
      </p:sp>
      <p:sp>
        <p:nvSpPr>
          <p:cNvPr id="41986" name="Content Placeholder 1"/>
          <p:cNvSpPr>
            <a:spLocks noGrp="1"/>
          </p:cNvSpPr>
          <p:nvPr>
            <p:ph idx="1"/>
          </p:nvPr>
        </p:nvSpPr>
        <p:spPr>
          <a:xfrm>
            <a:off x="506506" y="928670"/>
            <a:ext cx="8915400" cy="5082083"/>
          </a:xfrm>
        </p:spPr>
        <p:txBody>
          <a:bodyPr>
            <a:normAutofit/>
          </a:bodyPr>
          <a:lstStyle/>
          <a:p>
            <a:pPr>
              <a:buNone/>
            </a:pPr>
            <a:r>
              <a:rPr lang="en-IE" sz="1600" dirty="0" smtClean="0">
                <a:solidFill>
                  <a:schemeClr val="bg1">
                    <a:lumMod val="65000"/>
                  </a:schemeClr>
                </a:solidFill>
              </a:rPr>
              <a:t>BROWN, W. &amp; WOHLETZ, K. (1995). Derivation of the Weibull distribution based on physical principles and its connection to the </a:t>
            </a:r>
            <a:r>
              <a:rPr lang="en-IE" sz="1600" dirty="0" err="1" smtClean="0">
                <a:solidFill>
                  <a:schemeClr val="bg1">
                    <a:lumMod val="65000"/>
                  </a:schemeClr>
                </a:solidFill>
              </a:rPr>
              <a:t>Rossin-Rammler</a:t>
            </a:r>
            <a:r>
              <a:rPr lang="en-IE" sz="1600" dirty="0" smtClean="0">
                <a:solidFill>
                  <a:schemeClr val="bg1">
                    <a:lumMod val="65000"/>
                  </a:schemeClr>
                </a:solidFill>
              </a:rPr>
              <a:t> and lognormal distributions. </a:t>
            </a:r>
            <a:r>
              <a:rPr lang="en-IE" sz="1600" i="1" dirty="0" smtClean="0">
                <a:solidFill>
                  <a:schemeClr val="bg1">
                    <a:lumMod val="65000"/>
                  </a:schemeClr>
                </a:solidFill>
              </a:rPr>
              <a:t>Journal of Applied Physics,</a:t>
            </a:r>
            <a:r>
              <a:rPr lang="en-IE" sz="1600" dirty="0" smtClean="0">
                <a:solidFill>
                  <a:schemeClr val="bg1">
                    <a:lumMod val="65000"/>
                  </a:schemeClr>
                </a:solidFill>
              </a:rPr>
              <a:t> 78(4)</a:t>
            </a:r>
            <a:r>
              <a:rPr lang="en-IE" sz="1600" b="1" dirty="0" smtClean="0">
                <a:solidFill>
                  <a:schemeClr val="bg1">
                    <a:lumMod val="65000"/>
                  </a:schemeClr>
                </a:solidFill>
              </a:rPr>
              <a:t>,</a:t>
            </a:r>
            <a:r>
              <a:rPr lang="en-IE" sz="1600" dirty="0" smtClean="0">
                <a:solidFill>
                  <a:schemeClr val="bg1">
                    <a:lumMod val="65000"/>
                  </a:schemeClr>
                </a:solidFill>
              </a:rPr>
              <a:t> 2758-2763.</a:t>
            </a:r>
          </a:p>
          <a:p>
            <a:pPr>
              <a:buNone/>
            </a:pPr>
            <a:r>
              <a:rPr lang="en-IE" sz="1600" dirty="0" smtClean="0">
                <a:solidFill>
                  <a:schemeClr val="bg1">
                    <a:lumMod val="65000"/>
                  </a:schemeClr>
                </a:solidFill>
              </a:rPr>
              <a:t>HAMILTON, D. (2012). </a:t>
            </a:r>
            <a:r>
              <a:rPr lang="en-IE" sz="1600" i="1" dirty="0" smtClean="0">
                <a:solidFill>
                  <a:schemeClr val="bg1">
                    <a:lumMod val="65000"/>
                  </a:schemeClr>
                </a:solidFill>
              </a:rPr>
              <a:t>Types of Anaerobic Digestion </a:t>
            </a:r>
            <a:r>
              <a:rPr lang="en-IE" sz="1600" dirty="0" smtClean="0">
                <a:solidFill>
                  <a:schemeClr val="bg1">
                    <a:lumMod val="65000"/>
                  </a:schemeClr>
                </a:solidFill>
              </a:rPr>
              <a:t>[Online]. Extension.org. Available: </a:t>
            </a:r>
            <a:r>
              <a:rPr lang="en-IE" sz="1600" u="sng" dirty="0" smtClean="0">
                <a:solidFill>
                  <a:schemeClr val="bg1">
                    <a:lumMod val="65000"/>
                  </a:schemeClr>
                </a:solidFill>
                <a:hlinkClick r:id="rId2"/>
              </a:rPr>
              <a:t>http://www.extension.org/pages/30307/types-of-anaerobic-digesters#Contributors_To_This_Article</a:t>
            </a:r>
            <a:r>
              <a:rPr lang="en-IE" sz="1600" dirty="0" smtClean="0">
                <a:solidFill>
                  <a:schemeClr val="bg1">
                    <a:lumMod val="65000"/>
                  </a:schemeClr>
                </a:solidFill>
              </a:rPr>
              <a:t> [Accessed 1st </a:t>
            </a:r>
            <a:r>
              <a:rPr lang="en-IE" sz="1600" dirty="0" err="1" smtClean="0">
                <a:solidFill>
                  <a:schemeClr val="bg1">
                    <a:lumMod val="65000"/>
                  </a:schemeClr>
                </a:solidFill>
              </a:rPr>
              <a:t>Febuary</a:t>
            </a:r>
            <a:r>
              <a:rPr lang="en-IE" sz="1600" dirty="0" smtClean="0">
                <a:solidFill>
                  <a:schemeClr val="bg1">
                    <a:lumMod val="65000"/>
                  </a:schemeClr>
                </a:solidFill>
              </a:rPr>
              <a:t> 2013].</a:t>
            </a:r>
          </a:p>
          <a:p>
            <a:pPr>
              <a:buNone/>
            </a:pPr>
            <a:r>
              <a:rPr lang="en-IE" sz="1600" dirty="0" smtClean="0">
                <a:solidFill>
                  <a:schemeClr val="bg1">
                    <a:lumMod val="65000"/>
                  </a:schemeClr>
                </a:solidFill>
              </a:rPr>
              <a:t>KUBOTA, K., IMACHI, H., KAWAKAMI, S., NAKAMURA, K., HARADA, H. &amp; OHASHI, A. (2008). Evaluation of enzymatic cell treatments for application of CARD-FISH to </a:t>
            </a:r>
            <a:r>
              <a:rPr lang="en-IE" sz="1600" dirty="0" err="1" smtClean="0">
                <a:solidFill>
                  <a:schemeClr val="bg1">
                    <a:lumMod val="65000"/>
                  </a:schemeClr>
                </a:solidFill>
              </a:rPr>
              <a:t>methanogens</a:t>
            </a:r>
            <a:r>
              <a:rPr lang="en-IE" sz="1600" dirty="0" smtClean="0">
                <a:solidFill>
                  <a:schemeClr val="bg1">
                    <a:lumMod val="65000"/>
                  </a:schemeClr>
                </a:solidFill>
              </a:rPr>
              <a:t>. </a:t>
            </a:r>
            <a:r>
              <a:rPr lang="en-IE" sz="1600" i="1" dirty="0" smtClean="0">
                <a:solidFill>
                  <a:schemeClr val="bg1">
                    <a:lumMod val="65000"/>
                  </a:schemeClr>
                </a:solidFill>
              </a:rPr>
              <a:t>Journal of Microbiological Methods,</a:t>
            </a:r>
            <a:r>
              <a:rPr lang="en-IE" sz="1600" dirty="0" smtClean="0">
                <a:solidFill>
                  <a:schemeClr val="bg1">
                    <a:lumMod val="65000"/>
                  </a:schemeClr>
                </a:solidFill>
              </a:rPr>
              <a:t> 72(1)</a:t>
            </a:r>
            <a:r>
              <a:rPr lang="en-IE" sz="1600" b="1" dirty="0" smtClean="0">
                <a:solidFill>
                  <a:schemeClr val="bg1">
                    <a:lumMod val="65000"/>
                  </a:schemeClr>
                </a:solidFill>
              </a:rPr>
              <a:t>,</a:t>
            </a:r>
            <a:r>
              <a:rPr lang="en-IE" sz="1600" dirty="0" smtClean="0">
                <a:solidFill>
                  <a:schemeClr val="bg1">
                    <a:lumMod val="65000"/>
                  </a:schemeClr>
                </a:solidFill>
              </a:rPr>
              <a:t> 54-59.</a:t>
            </a:r>
          </a:p>
          <a:p>
            <a:pPr>
              <a:buNone/>
            </a:pPr>
            <a:r>
              <a:rPr lang="en-IE" sz="1600" dirty="0" smtClean="0">
                <a:solidFill>
                  <a:schemeClr val="bg1">
                    <a:lumMod val="65000"/>
                  </a:schemeClr>
                </a:solidFill>
              </a:rPr>
              <a:t>KULTURSERVERN. (2010). </a:t>
            </a:r>
            <a:r>
              <a:rPr lang="en-IE" sz="1600" i="1" dirty="0" smtClean="0">
                <a:solidFill>
                  <a:schemeClr val="bg1">
                    <a:lumMod val="65000"/>
                  </a:schemeClr>
                </a:solidFill>
              </a:rPr>
              <a:t>Modulations of Man </a:t>
            </a:r>
            <a:r>
              <a:rPr lang="en-IE" sz="1600" dirty="0" smtClean="0">
                <a:solidFill>
                  <a:schemeClr val="bg1">
                    <a:lumMod val="65000"/>
                  </a:schemeClr>
                </a:solidFill>
              </a:rPr>
              <a:t>[Online]. </a:t>
            </a:r>
            <a:r>
              <a:rPr lang="en-IE" sz="1600" dirty="0" err="1" smtClean="0">
                <a:solidFill>
                  <a:schemeClr val="bg1">
                    <a:lumMod val="65000"/>
                  </a:schemeClr>
                </a:solidFill>
              </a:rPr>
              <a:t>kulturservern</a:t>
            </a:r>
            <a:r>
              <a:rPr lang="en-IE" sz="1600" dirty="0" smtClean="0">
                <a:solidFill>
                  <a:schemeClr val="bg1">
                    <a:lumMod val="65000"/>
                  </a:schemeClr>
                </a:solidFill>
              </a:rPr>
              <a:t>.  [Accessed 10th February 2013].</a:t>
            </a:r>
          </a:p>
          <a:p>
            <a:pPr>
              <a:buNone/>
            </a:pPr>
            <a:r>
              <a:rPr lang="en-IE" sz="1600" dirty="0" smtClean="0">
                <a:solidFill>
                  <a:schemeClr val="bg1">
                    <a:lumMod val="65000"/>
                  </a:schemeClr>
                </a:solidFill>
              </a:rPr>
              <a:t>NÍ RUANAIGH, A. (2011). </a:t>
            </a:r>
            <a:r>
              <a:rPr lang="en-IE" sz="1600" i="1" dirty="0" smtClean="0">
                <a:solidFill>
                  <a:schemeClr val="bg1">
                    <a:lumMod val="65000"/>
                  </a:schemeClr>
                </a:solidFill>
              </a:rPr>
              <a:t>Developing Anaerobic Digestion Cooperatives in Ireland.</a:t>
            </a:r>
            <a:r>
              <a:rPr lang="en-IE" sz="1600" dirty="0" smtClean="0">
                <a:solidFill>
                  <a:schemeClr val="bg1">
                    <a:lumMod val="65000"/>
                  </a:schemeClr>
                </a:solidFill>
              </a:rPr>
              <a:t> Master of Science Energy Management, Dublin Institute of Technology.</a:t>
            </a:r>
          </a:p>
          <a:p>
            <a:pPr>
              <a:buNone/>
            </a:pPr>
            <a:r>
              <a:rPr lang="en-IE" sz="1600" dirty="0" smtClean="0">
                <a:solidFill>
                  <a:schemeClr val="bg1">
                    <a:lumMod val="65000"/>
                  </a:schemeClr>
                </a:solidFill>
              </a:rPr>
              <a:t>TURNER, M. J., BLACKLEDGE, J. M. &amp; ANDREWS, P. R. (1998). </a:t>
            </a:r>
            <a:r>
              <a:rPr lang="en-IE" sz="1600" i="1" dirty="0" smtClean="0">
                <a:solidFill>
                  <a:schemeClr val="bg1">
                    <a:lumMod val="65000"/>
                  </a:schemeClr>
                </a:solidFill>
              </a:rPr>
              <a:t>Fractal Geometry in Digital Imaging, </a:t>
            </a:r>
            <a:r>
              <a:rPr lang="en-IE" sz="1600" dirty="0" smtClean="0">
                <a:solidFill>
                  <a:schemeClr val="bg1">
                    <a:lumMod val="65000"/>
                  </a:schemeClr>
                </a:solidFill>
              </a:rPr>
              <a:t>London, Academic Press.</a:t>
            </a:r>
          </a:p>
          <a:p>
            <a:pPr>
              <a:buNone/>
            </a:pPr>
            <a:r>
              <a:rPr lang="en-IE" sz="1600" dirty="0" smtClean="0">
                <a:solidFill>
                  <a:schemeClr val="bg1">
                    <a:lumMod val="65000"/>
                  </a:schemeClr>
                </a:solidFill>
              </a:rPr>
              <a:t>WALL, G., HAMMOND, B., DONLON, P., JOHNSON, N. &amp; SMITH, J. (2000). Commissioning and operation of high rate anaerobic lagoon (HRAL) reactors. </a:t>
            </a:r>
            <a:r>
              <a:rPr lang="en-IE" sz="1600" i="1" dirty="0" smtClean="0">
                <a:solidFill>
                  <a:schemeClr val="bg1">
                    <a:lumMod val="65000"/>
                  </a:schemeClr>
                </a:solidFill>
              </a:rPr>
              <a:t>63rd Annual Water Industry Engineers and Operators’ Conference.</a:t>
            </a:r>
            <a:r>
              <a:rPr lang="en-IE" sz="1600" dirty="0" smtClean="0">
                <a:solidFill>
                  <a:schemeClr val="bg1">
                    <a:lumMod val="65000"/>
                  </a:schemeClr>
                </a:solidFill>
              </a:rPr>
              <a:t> </a:t>
            </a:r>
            <a:r>
              <a:rPr lang="en-IE" sz="1600" dirty="0" err="1" smtClean="0">
                <a:solidFill>
                  <a:schemeClr val="bg1">
                    <a:lumMod val="65000"/>
                  </a:schemeClr>
                </a:solidFill>
              </a:rPr>
              <a:t>Warrnambool</a:t>
            </a:r>
            <a:r>
              <a:rPr lang="en-IE" sz="1600" dirty="0" smtClean="0">
                <a:solidFill>
                  <a:schemeClr val="bg1">
                    <a:lumMod val="65000"/>
                  </a:schemeClr>
                </a:solidFill>
              </a:rPr>
              <a:t>, Australia: Water Industry Operators of Australia.</a:t>
            </a:r>
          </a:p>
          <a:p>
            <a:pPr>
              <a:buNone/>
            </a:pPr>
            <a:r>
              <a:rPr lang="en-IE" sz="1600" dirty="0" smtClean="0">
                <a:solidFill>
                  <a:schemeClr val="bg1">
                    <a:lumMod val="65000"/>
                  </a:schemeClr>
                </a:solidFill>
              </a:rPr>
              <a:t>WORMS, C. (2001). </a:t>
            </a:r>
            <a:r>
              <a:rPr lang="en-IE" sz="1600" i="1" dirty="0" smtClean="0">
                <a:solidFill>
                  <a:schemeClr val="bg1">
                    <a:lumMod val="65000"/>
                  </a:schemeClr>
                </a:solidFill>
              </a:rPr>
              <a:t>Concrete Slatted Floor Systems </a:t>
            </a:r>
            <a:r>
              <a:rPr lang="en-IE" sz="1600" dirty="0" smtClean="0">
                <a:solidFill>
                  <a:schemeClr val="bg1">
                    <a:lumMod val="65000"/>
                  </a:schemeClr>
                </a:solidFill>
              </a:rPr>
              <a:t>[Online]. Worms Lumber and Ready Mix. Available: </a:t>
            </a:r>
            <a:r>
              <a:rPr lang="en-IE" sz="1600" u="sng" dirty="0" smtClean="0">
                <a:solidFill>
                  <a:schemeClr val="bg1">
                    <a:lumMod val="65000"/>
                  </a:schemeClr>
                </a:solidFill>
                <a:hlinkClick r:id="rId3"/>
              </a:rPr>
              <a:t>http://www.wormsreadymix.com/slats.html#illus</a:t>
            </a:r>
            <a:r>
              <a:rPr lang="en-IE" sz="1600" dirty="0" smtClean="0">
                <a:solidFill>
                  <a:schemeClr val="bg1">
                    <a:lumMod val="65000"/>
                  </a:schemeClr>
                </a:solidFill>
              </a:rPr>
              <a:t> [Accessed 10th February 2013].</a:t>
            </a:r>
          </a:p>
          <a:p>
            <a:pPr>
              <a:buNone/>
            </a:pPr>
            <a:endParaRPr lang="en-IE" sz="1600" dirty="0" smtClean="0">
              <a:latin typeface="Arial" pitchFamily="34" charset="0"/>
              <a:cs typeface="Arial" pitchFamily="34" charset="0"/>
            </a:endParaRP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
        <p:nvSpPr>
          <p:cNvPr id="7" name="Rectangle 6"/>
          <p:cNvSpPr/>
          <p:nvPr/>
        </p:nvSpPr>
        <p:spPr>
          <a:xfrm>
            <a:off x="1588" y="2967335"/>
            <a:ext cx="9905999" cy="101566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buNone/>
            </a:pPr>
            <a:r>
              <a:rPr lang="en-US" sz="6000" b="1" dirty="0" smtClean="0">
                <a:ln w="11430"/>
                <a:solidFill>
                  <a:srgbClr val="FF0000"/>
                </a:solidFill>
                <a:effectLst>
                  <a:outerShdw blurRad="80000" dist="40000" dir="5040000" algn="tl">
                    <a:srgbClr val="000000">
                      <a:alpha val="30000"/>
                    </a:srgbClr>
                  </a:outerShdw>
                </a:effectLst>
              </a:rPr>
              <a:t>Any Questions?</a:t>
            </a:r>
            <a:endParaRPr lang="en-US" sz="6000" b="1" dirty="0">
              <a:ln w="11430"/>
              <a:solidFill>
                <a:srgbClr val="FF0000"/>
              </a:soli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remove" grpId="0" nodeType="afterEffect">
                                  <p:stCondLst>
                                    <p:cond delay="0"/>
                                  </p:stCondLst>
                                  <p:iterate type="lt">
                                    <p:tmPct val="0"/>
                                  </p:iterate>
                                  <p:childTnLst>
                                    <p:animClr clrSpc="rgb">
                                      <p:cBhvr override="childStyle">
                                        <p:cTn id="6" dur="300" fill="hold"/>
                                        <p:tgtEl>
                                          <p:spTgt spid="7">
                                            <p:txEl>
                                              <p:pRg st="0" end="0"/>
                                            </p:txEl>
                                          </p:spTgt>
                                        </p:tgtEl>
                                        <p:attrNameLst>
                                          <p:attrName>style.color</p:attrName>
                                        </p:attrNameLst>
                                      </p:cBhvr>
                                      <p:to>
                                        <a:srgbClr val="FF0000"/>
                                      </p:to>
                                    </p:animClr>
                                    <p:animClr clrSpc="rgb">
                                      <p:cBhvr>
                                        <p:cTn id="7" dur="300" fill="hold"/>
                                        <p:tgtEl>
                                          <p:spTgt spid="7">
                                            <p:txEl>
                                              <p:pRg st="0" end="0"/>
                                            </p:txEl>
                                          </p:spTgt>
                                        </p:tgtEl>
                                        <p:attrNameLst>
                                          <p:attrName>fillcolor</p:attrName>
                                        </p:attrNameLst>
                                      </p:cBhvr>
                                      <p:to>
                                        <a:srgbClr val="FF0000"/>
                                      </p:to>
                                    </p:animClr>
                                    <p:set>
                                      <p:cBhvr>
                                        <p:cTn id="8" dur="300" fill="hold"/>
                                        <p:tgtEl>
                                          <p:spTgt spid="7">
                                            <p:txEl>
                                              <p:pRg st="0" end="0"/>
                                            </p:txEl>
                                          </p:spTgt>
                                        </p:tgtEl>
                                        <p:attrNameLst>
                                          <p:attrName>fill.type</p:attrName>
                                        </p:attrNameLst>
                                      </p:cBhvr>
                                      <p:to>
                                        <p:strVal val="solid"/>
                                      </p:to>
                                    </p:set>
                                    <p:set>
                                      <p:cBhvr>
                                        <p:cTn id="9" dur="300" fill="hold"/>
                                        <p:tgtEl>
                                          <p:spTgt spid="7">
                                            <p:txEl>
                                              <p:pRg st="0" end="0"/>
                                            </p:txEl>
                                          </p:spTgt>
                                        </p:tgtEl>
                                        <p:attrNameLst>
                                          <p:attrName>fill.on</p:attrName>
                                        </p:attrNameLst>
                                      </p:cBhvr>
                                      <p:to>
                                        <p:strVal val="true"/>
                                      </p:to>
                                    </p:set>
                                    <p:animRot by="120000">
                                      <p:cBhvr>
                                        <p:cTn id="10" dur="300" fill="hold">
                                          <p:stCondLst>
                                            <p:cond delay="0"/>
                                          </p:stCondLst>
                                        </p:cTn>
                                        <p:tgtEl>
                                          <p:spTgt spid="7">
                                            <p:txEl>
                                              <p:pRg st="0" end="0"/>
                                            </p:txEl>
                                          </p:spTgt>
                                        </p:tgtEl>
                                        <p:attrNameLst>
                                          <p:attrName>r</p:attrName>
                                        </p:attrNameLst>
                                      </p:cBhvr>
                                    </p:animRot>
                                    <p:animRot by="-240000">
                                      <p:cBhvr>
                                        <p:cTn id="11" dur="600" fill="hold">
                                          <p:stCondLst>
                                            <p:cond delay="600"/>
                                          </p:stCondLst>
                                        </p:cTn>
                                        <p:tgtEl>
                                          <p:spTgt spid="7">
                                            <p:txEl>
                                              <p:pRg st="0" end="0"/>
                                            </p:txEl>
                                          </p:spTgt>
                                        </p:tgtEl>
                                        <p:attrNameLst>
                                          <p:attrName>r</p:attrName>
                                        </p:attrNameLst>
                                      </p:cBhvr>
                                    </p:animRot>
                                    <p:animRot by="240000">
                                      <p:cBhvr>
                                        <p:cTn id="12" dur="600" fill="hold">
                                          <p:stCondLst>
                                            <p:cond delay="1200"/>
                                          </p:stCondLst>
                                        </p:cTn>
                                        <p:tgtEl>
                                          <p:spTgt spid="7">
                                            <p:txEl>
                                              <p:pRg st="0" end="0"/>
                                            </p:txEl>
                                          </p:spTgt>
                                        </p:tgtEl>
                                        <p:attrNameLst>
                                          <p:attrName>r</p:attrName>
                                        </p:attrNameLst>
                                      </p:cBhvr>
                                    </p:animRot>
                                    <p:animRot by="-240000">
                                      <p:cBhvr>
                                        <p:cTn id="13" dur="600" fill="hold">
                                          <p:stCondLst>
                                            <p:cond delay="1800"/>
                                          </p:stCondLst>
                                        </p:cTn>
                                        <p:tgtEl>
                                          <p:spTgt spid="7">
                                            <p:txEl>
                                              <p:pRg st="0" end="0"/>
                                            </p:txEl>
                                          </p:spTgt>
                                        </p:tgtEl>
                                        <p:attrNameLst>
                                          <p:attrName>r</p:attrName>
                                        </p:attrNameLst>
                                      </p:cBhvr>
                                    </p:animRot>
                                    <p:animRot by="120000">
                                      <p:cBhvr>
                                        <p:cTn id="14" dur="600" fill="hold">
                                          <p:stCondLst>
                                            <p:cond delay="240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3808691" y="4670064"/>
            <a:ext cx="2196812" cy="369332"/>
          </a:xfrm>
          <a:prstGeom prst="rect">
            <a:avLst/>
          </a:prstGeom>
          <a:noFill/>
          <a:ln w="9525">
            <a:noFill/>
            <a:miter lim="800000"/>
            <a:headEnd/>
            <a:tailEnd/>
          </a:ln>
        </p:spPr>
        <p:txBody>
          <a:bodyPr wrap="square">
            <a:spAutoFit/>
          </a:bodyPr>
          <a:lstStyle/>
          <a:p>
            <a:pPr marL="177800" indent="-177800" algn="ctr">
              <a:buNone/>
            </a:pPr>
            <a:r>
              <a:rPr lang="en-IE" sz="1800" b="1" dirty="0" smtClean="0"/>
              <a:t>(Worms, 2001)</a:t>
            </a:r>
          </a:p>
        </p:txBody>
      </p:sp>
      <p:sp>
        <p:nvSpPr>
          <p:cNvPr id="6" name="Rectangle 5"/>
          <p:cNvSpPr/>
          <p:nvPr/>
        </p:nvSpPr>
        <p:spPr>
          <a:xfrm>
            <a:off x="4880992" y="1628806"/>
            <a:ext cx="4608512" cy="3425469"/>
          </a:xfrm>
          <a:prstGeom prst="rect">
            <a:avLst/>
          </a:prstGeom>
          <a:ln w="9525" cap="flat" cmpd="sng" algn="ctr">
            <a:noFill/>
            <a:prstDash val="solid"/>
            <a:round/>
            <a:headEnd type="none" w="med" len="med"/>
            <a:tailEnd type="none" w="med" len="med"/>
          </a:ln>
        </p:spPr>
      </p:sp>
      <p:sp>
        <p:nvSpPr>
          <p:cNvPr id="17" name="TextBox 16"/>
          <p:cNvSpPr txBox="1"/>
          <p:nvPr/>
        </p:nvSpPr>
        <p:spPr>
          <a:xfrm>
            <a:off x="2254288" y="419478"/>
            <a:ext cx="5400600" cy="461665"/>
          </a:xfrm>
          <a:prstGeom prst="rect">
            <a:avLst/>
          </a:prstGeom>
          <a:noFill/>
        </p:spPr>
        <p:txBody>
          <a:bodyPr wrap="square" rtlCol="0">
            <a:spAutoFit/>
          </a:bodyPr>
          <a:lstStyle/>
          <a:p>
            <a:pPr algn="ctr">
              <a:buNone/>
            </a:pPr>
            <a:r>
              <a:rPr lang="en-IE" b="1" dirty="0" smtClean="0"/>
              <a:t>Retrofit Current Slatted Units</a:t>
            </a:r>
            <a:endParaRPr lang="en-IE" b="1" dirty="0"/>
          </a:p>
        </p:txBody>
      </p:sp>
      <p:sp>
        <p:nvSpPr>
          <p:cNvPr id="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
        <p:nvSpPr>
          <p:cNvPr id="11" name="TextBox 10"/>
          <p:cNvSpPr txBox="1"/>
          <p:nvPr/>
        </p:nvSpPr>
        <p:spPr>
          <a:xfrm>
            <a:off x="471484" y="976929"/>
            <a:ext cx="3565608" cy="446428"/>
          </a:xfrm>
          <a:prstGeom prst="rect">
            <a:avLst/>
          </a:prstGeom>
        </p:spPr>
        <p:txBody>
          <a:bodyPr vert="horz" wrap="square" lIns="91440" tIns="45720" rIns="91440" bIns="45720" rtlCol="0">
            <a:noAutofit/>
          </a:bodyPr>
          <a:lstStyle/>
          <a:p>
            <a:pPr marL="0" marR="0" indent="0" algn="ctr" defTabSz="914400" rtl="0" eaLnBrk="1" fontAlgn="auto" latinLnBrk="0" hangingPunct="1">
              <a:lnSpc>
                <a:spcPct val="100000"/>
              </a:lnSpc>
              <a:spcBef>
                <a:spcPct val="20000"/>
              </a:spcBef>
              <a:spcAft>
                <a:spcPts val="0"/>
              </a:spcAft>
              <a:buClrTx/>
              <a:buSzTx/>
              <a:buFont typeface="Arial" pitchFamily="34" charset="0"/>
              <a:buNone/>
              <a:tabLst/>
            </a:pPr>
            <a:r>
              <a:rPr kumimoji="0" lang="en-IE" sz="1600" b="1" i="0" u="none" strike="noStrike" kern="1200" cap="none" spc="0" normalizeH="0" baseline="0" noProof="0" dirty="0" smtClean="0">
                <a:ln>
                  <a:noFill/>
                </a:ln>
                <a:effectLst/>
                <a:uLnTx/>
                <a:uFillTx/>
                <a:latin typeface="Arial" pitchFamily="34" charset="0"/>
                <a:cs typeface="Arial" pitchFamily="34" charset="0"/>
              </a:rPr>
              <a:t>Slatted Unit Construction</a:t>
            </a:r>
          </a:p>
        </p:txBody>
      </p:sp>
      <p:pic>
        <p:nvPicPr>
          <p:cNvPr id="68610" name="Picture 2" descr="Inslatting slats over a pit"/>
          <p:cNvPicPr>
            <a:picLocks noChangeAspect="1" noChangeArrowheads="1"/>
          </p:cNvPicPr>
          <p:nvPr/>
        </p:nvPicPr>
        <p:blipFill>
          <a:blip r:embed="rId2" cstate="print"/>
          <a:srcRect/>
          <a:stretch>
            <a:fillRect/>
          </a:stretch>
        </p:blipFill>
        <p:spPr bwMode="auto">
          <a:xfrm>
            <a:off x="174715" y="1423357"/>
            <a:ext cx="4779873" cy="3246707"/>
          </a:xfrm>
          <a:prstGeom prst="rect">
            <a:avLst/>
          </a:prstGeom>
          <a:noFill/>
        </p:spPr>
      </p:pic>
      <p:pic>
        <p:nvPicPr>
          <p:cNvPr id="68612" name="Picture 4" descr="Beef system illustration"/>
          <p:cNvPicPr>
            <a:picLocks noChangeAspect="1" noChangeArrowheads="1"/>
          </p:cNvPicPr>
          <p:nvPr/>
        </p:nvPicPr>
        <p:blipFill>
          <a:blip r:embed="rId3" cstate="print"/>
          <a:srcRect/>
          <a:stretch>
            <a:fillRect/>
          </a:stretch>
        </p:blipFill>
        <p:spPr bwMode="auto">
          <a:xfrm>
            <a:off x="6167446" y="1285860"/>
            <a:ext cx="3497263" cy="1998437"/>
          </a:xfrm>
          <a:prstGeom prst="rect">
            <a:avLst/>
          </a:prstGeom>
          <a:noFill/>
          <a:ln w="19050">
            <a:solidFill>
              <a:schemeClr val="tx1"/>
            </a:solidFill>
          </a:ln>
        </p:spPr>
      </p:pic>
      <p:sp>
        <p:nvSpPr>
          <p:cNvPr id="13" name="TextBox 12"/>
          <p:cNvSpPr txBox="1"/>
          <p:nvPr/>
        </p:nvSpPr>
        <p:spPr>
          <a:xfrm>
            <a:off x="5953133" y="976929"/>
            <a:ext cx="3952868" cy="446428"/>
          </a:xfrm>
          <a:prstGeom prst="rect">
            <a:avLst/>
          </a:prstGeom>
        </p:spPr>
        <p:txBody>
          <a:bodyPr vert="horz" wrap="square" lIns="91440" tIns="45720" rIns="91440" bIns="45720" rtlCol="0">
            <a:noAutofit/>
          </a:bodyPr>
          <a:lstStyle/>
          <a:p>
            <a:pPr marL="0" marR="0" indent="0" algn="ctr" defTabSz="914400" rtl="0" eaLnBrk="1" fontAlgn="auto" latinLnBrk="0" hangingPunct="1">
              <a:lnSpc>
                <a:spcPct val="100000"/>
              </a:lnSpc>
              <a:spcBef>
                <a:spcPct val="20000"/>
              </a:spcBef>
              <a:spcAft>
                <a:spcPts val="0"/>
              </a:spcAft>
              <a:buClrTx/>
              <a:buSzTx/>
              <a:buFont typeface="Arial" pitchFamily="34" charset="0"/>
              <a:buNone/>
              <a:tabLst/>
            </a:pPr>
            <a:r>
              <a:rPr kumimoji="0" lang="en-IE" sz="1600" b="1" i="0" u="none" strike="noStrike" kern="1200" cap="none" spc="0" normalizeH="0" baseline="0" noProof="0" dirty="0" smtClean="0">
                <a:ln>
                  <a:noFill/>
                </a:ln>
                <a:effectLst/>
                <a:uLnTx/>
                <a:uFillTx/>
                <a:latin typeface="Arial" pitchFamily="34" charset="0"/>
                <a:cs typeface="Arial" pitchFamily="34" charset="0"/>
              </a:rPr>
              <a:t>Cross </a:t>
            </a:r>
            <a:r>
              <a:rPr kumimoji="0" lang="en-IE" sz="1600" b="1" i="0" u="none" strike="noStrike" kern="1200" cap="none" spc="0" normalizeH="0" baseline="0" noProof="0" dirty="0" smtClean="0">
                <a:ln>
                  <a:noFill/>
                </a:ln>
                <a:effectLst/>
                <a:uLnTx/>
                <a:uFillTx/>
                <a:latin typeface="Arial" pitchFamily="34" charset="0"/>
                <a:cs typeface="Arial" pitchFamily="34" charset="0"/>
              </a:rPr>
              <a:t>Section </a:t>
            </a:r>
            <a:r>
              <a:rPr kumimoji="0" lang="en-IE" sz="1600" b="1" i="0" u="none" strike="noStrike" kern="1200" cap="none" spc="0" normalizeH="0" baseline="0" noProof="0" dirty="0" smtClean="0">
                <a:ln>
                  <a:noFill/>
                </a:ln>
                <a:effectLst/>
                <a:uLnTx/>
                <a:uFillTx/>
                <a:latin typeface="Arial" pitchFamily="34" charset="0"/>
                <a:cs typeface="Arial" pitchFamily="34" charset="0"/>
              </a:rPr>
              <a:t>of Typical Slatted Unit</a:t>
            </a:r>
          </a:p>
        </p:txBody>
      </p:sp>
      <p:pic>
        <p:nvPicPr>
          <p:cNvPr id="68614" name="Picture 6" descr="Pens and gates"/>
          <p:cNvPicPr>
            <a:picLocks noChangeAspect="1" noChangeArrowheads="1"/>
          </p:cNvPicPr>
          <p:nvPr/>
        </p:nvPicPr>
        <p:blipFill>
          <a:blip r:embed="rId4" cstate="print"/>
          <a:srcRect/>
          <a:stretch>
            <a:fillRect/>
          </a:stretch>
        </p:blipFill>
        <p:spPr bwMode="auto">
          <a:xfrm>
            <a:off x="6005503" y="3935573"/>
            <a:ext cx="2913121" cy="2237404"/>
          </a:xfrm>
          <a:prstGeom prst="rect">
            <a:avLst/>
          </a:prstGeom>
          <a:noFill/>
        </p:spPr>
      </p:pic>
      <p:sp>
        <p:nvSpPr>
          <p:cNvPr id="15" name="TextBox 14"/>
          <p:cNvSpPr txBox="1"/>
          <p:nvPr/>
        </p:nvSpPr>
        <p:spPr>
          <a:xfrm>
            <a:off x="5595943" y="3643314"/>
            <a:ext cx="4009194" cy="446428"/>
          </a:xfrm>
          <a:prstGeom prst="rect">
            <a:avLst/>
          </a:prstGeom>
        </p:spPr>
        <p:txBody>
          <a:bodyPr vert="horz" wrap="square" lIns="91440" tIns="45720" rIns="91440" bIns="45720" rtlCol="0">
            <a:noAutofit/>
          </a:bodyPr>
          <a:lstStyle/>
          <a:p>
            <a:pPr marL="0" marR="0" indent="0" algn="ctr" defTabSz="914400" rtl="0" eaLnBrk="1" fontAlgn="auto" latinLnBrk="0" hangingPunct="1">
              <a:lnSpc>
                <a:spcPct val="100000"/>
              </a:lnSpc>
              <a:spcBef>
                <a:spcPct val="20000"/>
              </a:spcBef>
              <a:spcAft>
                <a:spcPts val="0"/>
              </a:spcAft>
              <a:buClrTx/>
              <a:buSzTx/>
              <a:buFont typeface="Arial" pitchFamily="34" charset="0"/>
              <a:buNone/>
              <a:tabLst/>
            </a:pPr>
            <a:r>
              <a:rPr kumimoji="0" lang="en-IE" sz="1600" b="1" i="0" u="none" strike="noStrike" kern="1200" cap="none" spc="0" normalizeH="0" baseline="0" noProof="0" dirty="0" smtClean="0">
                <a:ln>
                  <a:noFill/>
                </a:ln>
                <a:effectLst/>
                <a:uLnTx/>
                <a:uFillTx/>
                <a:latin typeface="Arial" pitchFamily="34" charset="0"/>
                <a:cs typeface="Arial" pitchFamily="34" charset="0"/>
              </a:rPr>
              <a:t>Finished Installation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595315" y="881143"/>
            <a:ext cx="8678166" cy="7140416"/>
          </a:xfrm>
          <a:prstGeom prst="rect">
            <a:avLst/>
          </a:prstGeom>
          <a:noFill/>
          <a:ln w="9525">
            <a:noFill/>
            <a:miter lim="800000"/>
            <a:headEnd/>
            <a:tailEnd/>
          </a:ln>
        </p:spPr>
        <p:txBody>
          <a:bodyPr wrap="square">
            <a:spAutoFit/>
          </a:bodyPr>
          <a:lstStyle/>
          <a:p>
            <a:pPr marL="177800" indent="-177800">
              <a:buNone/>
            </a:pPr>
            <a:r>
              <a:rPr lang="en-IE" dirty="0" smtClean="0"/>
              <a:t>Pros:</a:t>
            </a:r>
          </a:p>
          <a:p>
            <a:pPr marL="177800" indent="-177800"/>
            <a:r>
              <a:rPr lang="en-IE" sz="1600" dirty="0" smtClean="0"/>
              <a:t>Bovine agriculture in Ireland requires the use of storage facilities of rumen for a minimum of 16 Weeks (custom built tanks)</a:t>
            </a:r>
          </a:p>
          <a:p>
            <a:pPr marL="177800" indent="-177800"/>
            <a:r>
              <a:rPr lang="en-IE" sz="1600" dirty="0" smtClean="0"/>
              <a:t>Anaerobic Digestion has been proven to reduce the carbon </a:t>
            </a:r>
            <a:r>
              <a:rPr lang="en-IE" sz="1600" dirty="0" smtClean="0"/>
              <a:t>equivalent footprint </a:t>
            </a:r>
            <a:r>
              <a:rPr lang="en-IE" sz="1600" dirty="0" smtClean="0"/>
              <a:t>of agriculture.</a:t>
            </a:r>
          </a:p>
          <a:p>
            <a:pPr marL="177800" indent="-177800"/>
            <a:r>
              <a:rPr lang="en-IE" sz="1600" dirty="0" smtClean="0"/>
              <a:t>Biogas can be used as a heat source on farms as the vast majority of farms in Ireland have associated domestic dwellings</a:t>
            </a:r>
            <a:r>
              <a:rPr lang="en-IE" sz="1600" dirty="0" smtClean="0"/>
              <a:t>. (If CHP is incorporated electricity can be generated also)</a:t>
            </a:r>
            <a:endParaRPr lang="en-IE" sz="1600" dirty="0" smtClean="0"/>
          </a:p>
          <a:p>
            <a:pPr marL="177800" indent="-177800">
              <a:buNone/>
            </a:pPr>
            <a:r>
              <a:rPr lang="en-IE" dirty="0" smtClean="0"/>
              <a:t>Cons:</a:t>
            </a:r>
          </a:p>
          <a:p>
            <a:pPr marL="177800" indent="-177800"/>
            <a:r>
              <a:rPr lang="en-IE" sz="1600" dirty="0" smtClean="0"/>
              <a:t>The Anaerobic Digestion process currently only monitors the environmental conditions of a biological “Black Box”. As a result microbiologists manually monitor large AD plants.</a:t>
            </a:r>
          </a:p>
          <a:p>
            <a:pPr marL="177800" indent="-177800"/>
            <a:r>
              <a:rPr lang="en-IE" sz="1600" dirty="0" smtClean="0"/>
              <a:t>When CO</a:t>
            </a:r>
            <a:r>
              <a:rPr lang="en-IE" sz="1600" baseline="-25000" dirty="0" smtClean="0"/>
              <a:t>2</a:t>
            </a:r>
            <a:r>
              <a:rPr lang="en-IE" sz="1600" dirty="0" smtClean="0"/>
              <a:t> equivalents are applied; agriculture is the largest greenhouse gas producer in Ireland.</a:t>
            </a:r>
          </a:p>
          <a:p>
            <a:pPr marL="177800" indent="-177800"/>
            <a:r>
              <a:rPr lang="en-IE" sz="1600" dirty="0" smtClean="0"/>
              <a:t>Lagoon technology does not suit slatted unit tanks (currently used in Irish agriculture) or indeed our Irish climate.</a:t>
            </a:r>
          </a:p>
          <a:p>
            <a:pPr marL="177800" indent="-177800"/>
            <a:r>
              <a:rPr lang="en-IE" sz="1600" dirty="0" smtClean="0"/>
              <a:t>The AD process can be simplified (passive) in warmer climates.</a:t>
            </a:r>
          </a:p>
          <a:p>
            <a:pPr marL="177800" indent="-177800"/>
            <a:r>
              <a:rPr lang="en-IE" sz="1600" dirty="0" smtClean="0"/>
              <a:t>Lack of awareness of the technology with Irish farmers.</a:t>
            </a:r>
          </a:p>
          <a:p>
            <a:pPr marL="177800" indent="-177800"/>
            <a:endParaRPr lang="en-IE" sz="1800" dirty="0" smtClean="0"/>
          </a:p>
          <a:p>
            <a:pPr marL="177800" indent="-177800"/>
            <a:endParaRPr lang="en-IE" sz="1800" dirty="0" smtClean="0"/>
          </a:p>
          <a:p>
            <a:pPr>
              <a:buNone/>
            </a:pPr>
            <a:endParaRPr lang="en-IE" dirty="0" smtClean="0"/>
          </a:p>
          <a:p>
            <a:pPr>
              <a:buFont typeface="Monotype Sorts" pitchFamily="2" charset="2"/>
              <a:buNone/>
            </a:pPr>
            <a:endParaRPr lang="en-IE" dirty="0"/>
          </a:p>
          <a:p>
            <a:pPr>
              <a:buFont typeface="Monotype Sorts" pitchFamily="2" charset="2"/>
              <a:buNone/>
            </a:pPr>
            <a:endParaRPr lang="en-IE" dirty="0"/>
          </a:p>
        </p:txBody>
      </p:sp>
      <p:sp>
        <p:nvSpPr>
          <p:cNvPr id="6" name="Rectangle 5"/>
          <p:cNvSpPr/>
          <p:nvPr/>
        </p:nvSpPr>
        <p:spPr>
          <a:xfrm>
            <a:off x="4880992" y="1628806"/>
            <a:ext cx="4608512" cy="3425469"/>
          </a:xfrm>
          <a:prstGeom prst="rect">
            <a:avLst/>
          </a:prstGeom>
          <a:ln w="9525" cap="flat" cmpd="sng" algn="ctr">
            <a:noFill/>
            <a:prstDash val="solid"/>
            <a:round/>
            <a:headEnd type="none" w="med" len="med"/>
            <a:tailEnd type="none" w="med" len="med"/>
          </a:ln>
        </p:spPr>
      </p:sp>
      <p:sp>
        <p:nvSpPr>
          <p:cNvPr id="17" name="TextBox 16"/>
          <p:cNvSpPr txBox="1"/>
          <p:nvPr/>
        </p:nvSpPr>
        <p:spPr>
          <a:xfrm>
            <a:off x="2254288" y="419478"/>
            <a:ext cx="5400600" cy="461665"/>
          </a:xfrm>
          <a:prstGeom prst="rect">
            <a:avLst/>
          </a:prstGeom>
          <a:noFill/>
        </p:spPr>
        <p:txBody>
          <a:bodyPr wrap="square" rtlCol="0">
            <a:spAutoFit/>
          </a:bodyPr>
          <a:lstStyle/>
          <a:p>
            <a:pPr algn="ctr">
              <a:buNone/>
            </a:pPr>
            <a:r>
              <a:rPr lang="en-IE" b="1" dirty="0" smtClean="0"/>
              <a:t>Project Concept and Justification</a:t>
            </a:r>
            <a:endParaRPr lang="en-IE" b="1" dirty="0"/>
          </a:p>
        </p:txBody>
      </p:sp>
      <p:sp>
        <p:nvSpPr>
          <p:cNvPr id="8"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wipe(up)">
                                      <p:cBhvr>
                                        <p:cTn id="7" dur="500"/>
                                        <p:tgtEl>
                                          <p:spTgt spid="5122">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122">
                                            <p:txEl>
                                              <p:pRg st="1" end="1"/>
                                            </p:txEl>
                                          </p:spTgt>
                                        </p:tgtEl>
                                        <p:attrNameLst>
                                          <p:attrName>style.visibility</p:attrName>
                                        </p:attrNameLst>
                                      </p:cBhvr>
                                      <p:to>
                                        <p:strVal val="visible"/>
                                      </p:to>
                                    </p:set>
                                    <p:animEffect transition="in" filter="wipe(up)">
                                      <p:cBhvr>
                                        <p:cTn id="11" dur="500"/>
                                        <p:tgtEl>
                                          <p:spTgt spid="5122">
                                            <p:txEl>
                                              <p:pRg st="1" end="1"/>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122">
                                            <p:txEl>
                                              <p:pRg st="2" end="2"/>
                                            </p:txEl>
                                          </p:spTgt>
                                        </p:tgtEl>
                                        <p:attrNameLst>
                                          <p:attrName>style.visibility</p:attrName>
                                        </p:attrNameLst>
                                      </p:cBhvr>
                                      <p:to>
                                        <p:strVal val="visible"/>
                                      </p:to>
                                    </p:set>
                                    <p:animEffect transition="in" filter="wipe(up)">
                                      <p:cBhvr>
                                        <p:cTn id="15" dur="500"/>
                                        <p:tgtEl>
                                          <p:spTgt spid="5122">
                                            <p:txEl>
                                              <p:pRg st="2" end="2"/>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122">
                                            <p:txEl>
                                              <p:pRg st="3" end="3"/>
                                            </p:txEl>
                                          </p:spTgt>
                                        </p:tgtEl>
                                        <p:attrNameLst>
                                          <p:attrName>style.visibility</p:attrName>
                                        </p:attrNameLst>
                                      </p:cBhvr>
                                      <p:to>
                                        <p:strVal val="visible"/>
                                      </p:to>
                                    </p:set>
                                    <p:animEffect transition="in" filter="wipe(up)">
                                      <p:cBhvr>
                                        <p:cTn id="19" dur="500"/>
                                        <p:tgtEl>
                                          <p:spTgt spid="5122">
                                            <p:txEl>
                                              <p:pRg st="3" end="3"/>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122">
                                            <p:txEl>
                                              <p:pRg st="4" end="4"/>
                                            </p:txEl>
                                          </p:spTgt>
                                        </p:tgtEl>
                                        <p:attrNameLst>
                                          <p:attrName>style.visibility</p:attrName>
                                        </p:attrNameLst>
                                      </p:cBhvr>
                                      <p:to>
                                        <p:strVal val="visible"/>
                                      </p:to>
                                    </p:set>
                                    <p:animEffect transition="in" filter="wipe(up)">
                                      <p:cBhvr>
                                        <p:cTn id="23" dur="500"/>
                                        <p:tgtEl>
                                          <p:spTgt spid="5122">
                                            <p:txEl>
                                              <p:pRg st="4" end="4"/>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122">
                                            <p:txEl>
                                              <p:pRg st="5" end="5"/>
                                            </p:txEl>
                                          </p:spTgt>
                                        </p:tgtEl>
                                        <p:attrNameLst>
                                          <p:attrName>style.visibility</p:attrName>
                                        </p:attrNameLst>
                                      </p:cBhvr>
                                      <p:to>
                                        <p:strVal val="visible"/>
                                      </p:to>
                                    </p:set>
                                    <p:animEffect transition="in" filter="wipe(up)">
                                      <p:cBhvr>
                                        <p:cTn id="27" dur="500"/>
                                        <p:tgtEl>
                                          <p:spTgt spid="5122">
                                            <p:txEl>
                                              <p:pRg st="5" end="5"/>
                                            </p:txEl>
                                          </p:spTgt>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5122">
                                            <p:txEl>
                                              <p:pRg st="6" end="6"/>
                                            </p:txEl>
                                          </p:spTgt>
                                        </p:tgtEl>
                                        <p:attrNameLst>
                                          <p:attrName>style.visibility</p:attrName>
                                        </p:attrNameLst>
                                      </p:cBhvr>
                                      <p:to>
                                        <p:strVal val="visible"/>
                                      </p:to>
                                    </p:set>
                                    <p:animEffect transition="in" filter="wipe(up)">
                                      <p:cBhvr>
                                        <p:cTn id="31" dur="500"/>
                                        <p:tgtEl>
                                          <p:spTgt spid="5122">
                                            <p:txEl>
                                              <p:pRg st="6" end="6"/>
                                            </p:txEl>
                                          </p:spTgt>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5122">
                                            <p:txEl>
                                              <p:pRg st="7" end="7"/>
                                            </p:txEl>
                                          </p:spTgt>
                                        </p:tgtEl>
                                        <p:attrNameLst>
                                          <p:attrName>style.visibility</p:attrName>
                                        </p:attrNameLst>
                                      </p:cBhvr>
                                      <p:to>
                                        <p:strVal val="visible"/>
                                      </p:to>
                                    </p:set>
                                    <p:animEffect transition="in" filter="wipe(up)">
                                      <p:cBhvr>
                                        <p:cTn id="35" dur="500"/>
                                        <p:tgtEl>
                                          <p:spTgt spid="5122">
                                            <p:txEl>
                                              <p:pRg st="7" end="7"/>
                                            </p:txEl>
                                          </p:spTgt>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122">
                                            <p:txEl>
                                              <p:pRg st="8" end="8"/>
                                            </p:txEl>
                                          </p:spTgt>
                                        </p:tgtEl>
                                        <p:attrNameLst>
                                          <p:attrName>style.visibility</p:attrName>
                                        </p:attrNameLst>
                                      </p:cBhvr>
                                      <p:to>
                                        <p:strVal val="visible"/>
                                      </p:to>
                                    </p:set>
                                    <p:animEffect transition="in" filter="wipe(up)">
                                      <p:cBhvr>
                                        <p:cTn id="39" dur="500"/>
                                        <p:tgtEl>
                                          <p:spTgt spid="5122">
                                            <p:txEl>
                                              <p:pRg st="8" end="8"/>
                                            </p:txEl>
                                          </p:spTgt>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122">
                                            <p:txEl>
                                              <p:pRg st="9" end="9"/>
                                            </p:txEl>
                                          </p:spTgt>
                                        </p:tgtEl>
                                        <p:attrNameLst>
                                          <p:attrName>style.visibility</p:attrName>
                                        </p:attrNameLst>
                                      </p:cBhvr>
                                      <p:to>
                                        <p:strVal val="visible"/>
                                      </p:to>
                                    </p:set>
                                    <p:animEffect transition="in" filter="wipe(up)">
                                      <p:cBhvr>
                                        <p:cTn id="43" dur="500"/>
                                        <p:tgtEl>
                                          <p:spTgt spid="5122">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mph" presetSubtype="2" accel="50000" fill="hold" nodeType="clickEffect">
                                  <p:stCondLst>
                                    <p:cond delay="0"/>
                                  </p:stCondLst>
                                  <p:childTnLst>
                                    <p:animClr clrSpc="rgb">
                                      <p:cBhvr override="childStyle">
                                        <p:cTn id="47" dur="1000" fill="hold"/>
                                        <p:tgtEl>
                                          <p:spTgt spid="5122">
                                            <p:txEl>
                                              <p:pRg st="5" end="5"/>
                                            </p:txEl>
                                          </p:spTgt>
                                        </p:tgtEl>
                                        <p:attrNameLst>
                                          <p:attrName>style.color</p:attrName>
                                        </p:attrNameLst>
                                      </p:cBhvr>
                                      <p:to>
                                        <a:srgbClr val="FF33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l="2957" t="9381" r="5369"/>
          <a:stretch>
            <a:fillRect/>
          </a:stretch>
        </p:blipFill>
        <p:spPr bwMode="auto">
          <a:xfrm rot="120000">
            <a:off x="309681" y="1420124"/>
            <a:ext cx="9102954" cy="4462477"/>
          </a:xfrm>
          <a:prstGeom prst="rect">
            <a:avLst/>
          </a:prstGeom>
          <a:noFill/>
          <a:ln w="9525">
            <a:noFill/>
            <a:miter lim="800000"/>
            <a:headEnd/>
            <a:tailEnd/>
          </a:ln>
          <a:effectLst/>
        </p:spPr>
      </p:pic>
      <p:sp>
        <p:nvSpPr>
          <p:cNvPr id="2" name="Title 1"/>
          <p:cNvSpPr>
            <a:spLocks noGrp="1"/>
          </p:cNvSpPr>
          <p:nvPr>
            <p:ph type="title"/>
          </p:nvPr>
        </p:nvSpPr>
        <p:spPr>
          <a:xfrm>
            <a:off x="495300" y="274638"/>
            <a:ext cx="8915400" cy="796908"/>
          </a:xfrm>
        </p:spPr>
        <p:txBody>
          <a:bodyPr>
            <a:normAutofit/>
          </a:bodyPr>
          <a:lstStyle/>
          <a:p>
            <a:r>
              <a:rPr lang="en-IE" sz="2400" b="1" dirty="0" smtClean="0">
                <a:latin typeface="Arial" pitchFamily="34" charset="0"/>
                <a:cs typeface="Arial" pitchFamily="34" charset="0"/>
              </a:rPr>
              <a:t>Fractal Basics</a:t>
            </a:r>
            <a:endParaRPr lang="en-IE" sz="2400" b="1" dirty="0">
              <a:latin typeface="Arial" pitchFamily="34" charset="0"/>
              <a:cs typeface="Arial" pitchFamily="34" charset="0"/>
            </a:endParaRPr>
          </a:p>
        </p:txBody>
      </p:sp>
      <p:sp>
        <p:nvSpPr>
          <p:cNvPr id="3" name="Content Placeholder 2"/>
          <p:cNvSpPr>
            <a:spLocks noGrp="1"/>
          </p:cNvSpPr>
          <p:nvPr>
            <p:ph idx="1"/>
          </p:nvPr>
        </p:nvSpPr>
        <p:spPr>
          <a:xfrm>
            <a:off x="506506" y="1071547"/>
            <a:ext cx="8915400" cy="571503"/>
          </a:xfrm>
        </p:spPr>
        <p:txBody>
          <a:bodyPr>
            <a:normAutofit fontScale="92500" lnSpcReduction="10000"/>
          </a:bodyPr>
          <a:lstStyle/>
          <a:p>
            <a:pPr marL="0" indent="12700">
              <a:buNone/>
            </a:pPr>
            <a:r>
              <a:rPr lang="en-IE" sz="1800" dirty="0" smtClean="0">
                <a:latin typeface="Arial" pitchFamily="34" charset="0"/>
                <a:cs typeface="Arial" pitchFamily="34" charset="0"/>
              </a:rPr>
              <a:t>Consider a simple </a:t>
            </a:r>
            <a:r>
              <a:rPr lang="en-IE" sz="1800" dirty="0" smtClean="0">
                <a:latin typeface="Arial" pitchFamily="34" charset="0"/>
                <a:cs typeface="Arial" pitchFamily="34" charset="0"/>
              </a:rPr>
              <a:t>trunk - branch - </a:t>
            </a:r>
            <a:r>
              <a:rPr lang="en-IE" sz="1800" dirty="0" smtClean="0">
                <a:latin typeface="Arial" pitchFamily="34" charset="0"/>
                <a:cs typeface="Arial" pitchFamily="34" charset="0"/>
              </a:rPr>
              <a:t>twig structure and add complexity of self symmetry along the structure</a:t>
            </a: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
        <p:nvSpPr>
          <p:cNvPr id="7" name="TextBox 6"/>
          <p:cNvSpPr txBox="1"/>
          <p:nvPr/>
        </p:nvSpPr>
        <p:spPr>
          <a:xfrm>
            <a:off x="3384456" y="5786454"/>
            <a:ext cx="3140262" cy="633640"/>
          </a:xfrm>
          <a:prstGeom prst="rect">
            <a:avLst/>
          </a:prstGeom>
        </p:spPr>
        <p:txBody>
          <a:bodyPr vert="horz" wrap="none" lIns="91440" tIns="45720" rIns="91440" bIns="45720" rtlCol="0">
            <a:normAutofit/>
          </a:bodyPr>
          <a:lstStyle/>
          <a:p>
            <a:pPr algn="ctr" eaLnBrk="1" fontAlgn="auto" hangingPunct="1">
              <a:spcBef>
                <a:spcPct val="20000"/>
              </a:spcBef>
              <a:spcAft>
                <a:spcPts val="0"/>
              </a:spcAft>
              <a:buClrTx/>
              <a:buSzTx/>
              <a:buNone/>
            </a:pPr>
            <a:r>
              <a:rPr lang="en-IE" sz="1600" b="1" dirty="0" smtClean="0"/>
              <a:t>(Turner </a:t>
            </a:r>
            <a:r>
              <a:rPr lang="en-IE" sz="1600" b="1" i="1" dirty="0" smtClean="0"/>
              <a:t>et al</a:t>
            </a:r>
            <a:r>
              <a:rPr lang="en-IE" sz="1600" b="1" dirty="0" smtClean="0"/>
              <a:t>., 1998)</a:t>
            </a:r>
            <a:endParaRPr kumimoji="0" lang="en-IE" sz="1600" b="1" i="0" u="none" strike="noStrike" kern="1200" cap="none" spc="0" normalizeH="0" baseline="0" noProof="0" dirty="0" smtClean="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kulturservern.se/wronsov/selfpassage/mOm/Barnsley_FernFractal.jpg"/>
          <p:cNvPicPr>
            <a:picLocks noChangeAspect="1" noChangeArrowheads="1"/>
          </p:cNvPicPr>
          <p:nvPr/>
        </p:nvPicPr>
        <p:blipFill>
          <a:blip r:embed="rId2" cstate="print"/>
          <a:srcRect b="8248"/>
          <a:stretch>
            <a:fillRect/>
          </a:stretch>
        </p:blipFill>
        <p:spPr bwMode="auto">
          <a:xfrm>
            <a:off x="805071" y="1352305"/>
            <a:ext cx="8299033" cy="4153389"/>
          </a:xfrm>
          <a:prstGeom prst="rect">
            <a:avLst/>
          </a:prstGeom>
          <a:noFill/>
        </p:spPr>
      </p:pic>
      <p:sp>
        <p:nvSpPr>
          <p:cNvPr id="2" name="Title 1"/>
          <p:cNvSpPr>
            <a:spLocks noGrp="1"/>
          </p:cNvSpPr>
          <p:nvPr>
            <p:ph type="title"/>
          </p:nvPr>
        </p:nvSpPr>
        <p:spPr>
          <a:xfrm>
            <a:off x="495300" y="274638"/>
            <a:ext cx="8915400" cy="796908"/>
          </a:xfrm>
        </p:spPr>
        <p:txBody>
          <a:bodyPr>
            <a:normAutofit/>
          </a:bodyPr>
          <a:lstStyle/>
          <a:p>
            <a:r>
              <a:rPr lang="en-IE" sz="2400" b="1" dirty="0" smtClean="0">
                <a:latin typeface="Arial" pitchFamily="34" charset="0"/>
                <a:cs typeface="Arial" pitchFamily="34" charset="0"/>
              </a:rPr>
              <a:t>Fractal Basics</a:t>
            </a:r>
            <a:endParaRPr lang="en-IE" sz="2400" b="1" dirty="0">
              <a:latin typeface="Arial" pitchFamily="34" charset="0"/>
              <a:cs typeface="Arial" pitchFamily="34" charset="0"/>
            </a:endParaRPr>
          </a:p>
        </p:txBody>
      </p:sp>
      <p:sp>
        <p:nvSpPr>
          <p:cNvPr id="3" name="Content Placeholder 2"/>
          <p:cNvSpPr>
            <a:spLocks noGrp="1"/>
          </p:cNvSpPr>
          <p:nvPr>
            <p:ph idx="1"/>
          </p:nvPr>
        </p:nvSpPr>
        <p:spPr>
          <a:xfrm>
            <a:off x="506506" y="1071547"/>
            <a:ext cx="8915400" cy="571503"/>
          </a:xfrm>
        </p:spPr>
        <p:txBody>
          <a:bodyPr>
            <a:normAutofit fontScale="92500" lnSpcReduction="10000"/>
          </a:bodyPr>
          <a:lstStyle/>
          <a:p>
            <a:pPr marL="0" indent="0">
              <a:buNone/>
            </a:pPr>
            <a:r>
              <a:rPr lang="en-IE" sz="1800" dirty="0" smtClean="0">
                <a:latin typeface="Arial" pitchFamily="34" charset="0"/>
                <a:cs typeface="Arial" pitchFamily="34" charset="0"/>
              </a:rPr>
              <a:t>Note that the same shapes are present at different scales and orientation multiple times throughout th</a:t>
            </a:r>
            <a:r>
              <a:rPr lang="en-IE" sz="1800" dirty="0" smtClean="0">
                <a:latin typeface="Arial" pitchFamily="34" charset="0"/>
                <a:cs typeface="Arial" pitchFamily="34" charset="0"/>
              </a:rPr>
              <a:t>e image</a:t>
            </a:r>
            <a:endParaRPr lang="en-IE" sz="1800" dirty="0" smtClean="0">
              <a:latin typeface="Arial" pitchFamily="34" charset="0"/>
              <a:cs typeface="Arial" pitchFamily="34" charset="0"/>
            </a:endParaRP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
        <p:nvSpPr>
          <p:cNvPr id="7" name="TextBox 6"/>
          <p:cNvSpPr txBox="1"/>
          <p:nvPr/>
        </p:nvSpPr>
        <p:spPr>
          <a:xfrm>
            <a:off x="3384456" y="5786454"/>
            <a:ext cx="3140262" cy="633640"/>
          </a:xfrm>
          <a:prstGeom prst="rect">
            <a:avLst/>
          </a:prstGeom>
        </p:spPr>
        <p:txBody>
          <a:bodyPr vert="horz" wrap="none" lIns="91440" tIns="45720" rIns="91440" bIns="45720" rtlCol="0">
            <a:normAutofit/>
          </a:bodyPr>
          <a:lstStyle/>
          <a:p>
            <a:pPr marL="0" marR="0" indent="0" algn="ctr" defTabSz="914400" rtl="0" eaLnBrk="1" fontAlgn="auto" latinLnBrk="0" hangingPunct="1">
              <a:lnSpc>
                <a:spcPct val="100000"/>
              </a:lnSpc>
              <a:spcBef>
                <a:spcPct val="20000"/>
              </a:spcBef>
              <a:spcAft>
                <a:spcPts val="0"/>
              </a:spcAft>
              <a:buClrTx/>
              <a:buSzTx/>
              <a:buFont typeface="Arial" pitchFamily="34" charset="0"/>
              <a:buNone/>
              <a:tabLst/>
            </a:pPr>
            <a:r>
              <a:rPr kumimoji="0" lang="en-IE" sz="1600" b="1" i="0" u="none" strike="noStrike" kern="1200" cap="none" spc="0" normalizeH="0" baseline="0" noProof="0" dirty="0" smtClean="0">
                <a:ln>
                  <a:noFill/>
                </a:ln>
                <a:effectLst/>
                <a:uLnTx/>
                <a:uFillTx/>
                <a:latin typeface="Arial" pitchFamily="34" charset="0"/>
                <a:cs typeface="Arial" pitchFamily="34" charset="0"/>
              </a:rPr>
              <a:t>(</a:t>
            </a:r>
            <a:r>
              <a:rPr kumimoji="0" lang="en-IE" sz="1600" b="1" i="0" u="none" strike="noStrike" kern="1200" cap="none" spc="0" normalizeH="0" baseline="0" noProof="0" dirty="0" err="1" smtClean="0">
                <a:ln>
                  <a:noFill/>
                </a:ln>
                <a:effectLst/>
                <a:uLnTx/>
                <a:uFillTx/>
                <a:latin typeface="Arial" pitchFamily="34" charset="0"/>
                <a:cs typeface="Arial" pitchFamily="34" charset="0"/>
              </a:rPr>
              <a:t>Kulturservern</a:t>
            </a:r>
            <a:r>
              <a:rPr kumimoji="0" lang="en-IE" sz="1600" b="1" i="0" u="none" strike="noStrike" kern="1200" cap="none" spc="0" normalizeH="0" baseline="0" noProof="0" dirty="0" smtClean="0">
                <a:ln>
                  <a:noFill/>
                </a:ln>
                <a:effectLst/>
                <a:uLnTx/>
                <a:uFillTx/>
                <a:latin typeface="Arial" pitchFamily="34" charset="0"/>
                <a:cs typeface="Arial" pitchFamily="34" charset="0"/>
              </a:rPr>
              <a:t>,</a:t>
            </a:r>
            <a:r>
              <a:rPr kumimoji="0" lang="en-IE" sz="1600" b="1" i="0" u="none" strike="noStrike" kern="1200" cap="none" spc="0" normalizeH="0" noProof="0" dirty="0" smtClean="0">
                <a:ln>
                  <a:noFill/>
                </a:ln>
                <a:effectLst/>
                <a:uLnTx/>
                <a:uFillTx/>
                <a:latin typeface="Arial" pitchFamily="34" charset="0"/>
                <a:cs typeface="Arial" pitchFamily="34" charset="0"/>
              </a:rPr>
              <a:t> 2010)</a:t>
            </a:r>
            <a:endParaRPr kumimoji="0" lang="en-IE" sz="1600" b="1" i="0" u="none" strike="noStrike" kern="1200" cap="none" spc="0" normalizeH="0" baseline="0" noProof="0" dirty="0" smtClean="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796908"/>
          </a:xfrm>
        </p:spPr>
        <p:txBody>
          <a:bodyPr>
            <a:normAutofit/>
          </a:bodyPr>
          <a:lstStyle/>
          <a:p>
            <a:r>
              <a:rPr lang="en-IE" sz="2400" b="1" dirty="0" smtClean="0">
                <a:latin typeface="Arial" pitchFamily="34" charset="0"/>
                <a:cs typeface="Arial" pitchFamily="34" charset="0"/>
              </a:rPr>
              <a:t>Fractal Basics</a:t>
            </a:r>
            <a:endParaRPr lang="en-IE" sz="2400" b="1" dirty="0">
              <a:latin typeface="Arial" pitchFamily="34" charset="0"/>
              <a:cs typeface="Arial" pitchFamily="34" charset="0"/>
            </a:endParaRPr>
          </a:p>
        </p:txBody>
      </p:sp>
      <p:sp>
        <p:nvSpPr>
          <p:cNvPr id="3" name="Content Placeholder 2"/>
          <p:cNvSpPr>
            <a:spLocks noGrp="1"/>
          </p:cNvSpPr>
          <p:nvPr>
            <p:ph idx="1"/>
          </p:nvPr>
        </p:nvSpPr>
        <p:spPr>
          <a:xfrm>
            <a:off x="506506" y="1071547"/>
            <a:ext cx="8915400" cy="4939206"/>
          </a:xfrm>
        </p:spPr>
        <p:txBody>
          <a:bodyPr>
            <a:normAutofit/>
          </a:bodyPr>
          <a:lstStyle/>
          <a:p>
            <a:r>
              <a:rPr lang="en-IE" sz="2400" dirty="0" smtClean="0">
                <a:latin typeface="Arial" pitchFamily="34" charset="0"/>
                <a:cs typeface="Arial" pitchFamily="34" charset="0"/>
              </a:rPr>
              <a:t>Self symmetry within structures can be quantified by means of fractal analysis (shapes within shapes).</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When we apply this concept to biological organisms it can in some instances be used as a means to quantify </a:t>
            </a:r>
            <a:r>
              <a:rPr lang="en-IE" sz="2400" dirty="0" smtClean="0">
                <a:latin typeface="Arial" pitchFamily="34" charset="0"/>
                <a:cs typeface="Arial" pitchFamily="34" charset="0"/>
              </a:rPr>
              <a:t>non-Euclidean (linear, area based or volumetric) growth.</a:t>
            </a:r>
          </a:p>
          <a:p>
            <a:endParaRPr lang="en-IE" sz="2400" dirty="0" smtClean="0">
              <a:latin typeface="Arial" pitchFamily="34" charset="0"/>
              <a:cs typeface="Arial" pitchFamily="34" charset="0"/>
            </a:endParaRPr>
          </a:p>
          <a:p>
            <a:r>
              <a:rPr lang="en-IE" sz="2400" dirty="0" smtClean="0">
                <a:latin typeface="Arial" pitchFamily="34" charset="0"/>
                <a:cs typeface="Arial" pitchFamily="34" charset="0"/>
              </a:rPr>
              <a:t>Consider leaves on a mature tree from season to season.</a:t>
            </a:r>
            <a:endParaRPr lang="en-IE" sz="2400" dirty="0" smtClean="0">
              <a:latin typeface="Arial" pitchFamily="34" charset="0"/>
              <a:cs typeface="Arial" pitchFamily="34" charset="0"/>
            </a:endParaRPr>
          </a:p>
          <a:p>
            <a:endParaRPr lang="en-IE" sz="2400" dirty="0" smtClean="0">
              <a:latin typeface="Arial" pitchFamily="34" charset="0"/>
              <a:cs typeface="Arial" pitchFamily="34" charset="0"/>
            </a:endParaRP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Tom\AppData\Local\Temp\msohtmlclip1\01\clip_image001.png"/>
          <p:cNvPicPr>
            <a:picLocks noChangeAspect="1"/>
          </p:cNvPicPr>
          <p:nvPr/>
        </p:nvPicPr>
        <p:blipFill>
          <a:blip r:embed="rId2" cstate="print"/>
          <a:srcRect/>
          <a:stretch>
            <a:fillRect/>
          </a:stretch>
        </p:blipFill>
        <p:spPr bwMode="auto">
          <a:xfrm>
            <a:off x="1052748" y="1878482"/>
            <a:ext cx="7829342" cy="3839134"/>
          </a:xfrm>
          <a:prstGeom prst="rect">
            <a:avLst/>
          </a:prstGeom>
          <a:noFill/>
          <a:ln w="9525">
            <a:noFill/>
            <a:miter lim="800000"/>
            <a:headEnd/>
            <a:tailEnd/>
          </a:ln>
        </p:spPr>
      </p:pic>
      <p:sp>
        <p:nvSpPr>
          <p:cNvPr id="2" name="Title 1"/>
          <p:cNvSpPr>
            <a:spLocks noGrp="1"/>
          </p:cNvSpPr>
          <p:nvPr>
            <p:ph type="title"/>
          </p:nvPr>
        </p:nvSpPr>
        <p:spPr>
          <a:xfrm>
            <a:off x="495300" y="274638"/>
            <a:ext cx="8915400" cy="796908"/>
          </a:xfrm>
        </p:spPr>
        <p:txBody>
          <a:bodyPr>
            <a:normAutofit/>
          </a:bodyPr>
          <a:lstStyle/>
          <a:p>
            <a:r>
              <a:rPr lang="en-IE" sz="2400" b="1" dirty="0" smtClean="0">
                <a:latin typeface="Arial" pitchFamily="34" charset="0"/>
                <a:cs typeface="Arial" pitchFamily="34" charset="0"/>
              </a:rPr>
              <a:t>Fractal Basics</a:t>
            </a:r>
            <a:endParaRPr lang="en-IE" sz="2400" b="1" dirty="0">
              <a:latin typeface="Arial" pitchFamily="34" charset="0"/>
              <a:cs typeface="Arial" pitchFamily="34" charset="0"/>
            </a:endParaRPr>
          </a:p>
        </p:txBody>
      </p:sp>
      <p:sp>
        <p:nvSpPr>
          <p:cNvPr id="3" name="Content Placeholder 2"/>
          <p:cNvSpPr>
            <a:spLocks noGrp="1"/>
          </p:cNvSpPr>
          <p:nvPr>
            <p:ph idx="1"/>
          </p:nvPr>
        </p:nvSpPr>
        <p:spPr>
          <a:xfrm>
            <a:off x="506506" y="1071547"/>
            <a:ext cx="8915400" cy="5165774"/>
          </a:xfrm>
        </p:spPr>
        <p:txBody>
          <a:bodyPr>
            <a:normAutofit fontScale="92500" lnSpcReduction="10000"/>
          </a:bodyPr>
          <a:lstStyle/>
          <a:p>
            <a:pPr marL="0" indent="12700">
              <a:buNone/>
            </a:pPr>
            <a:r>
              <a:rPr lang="en-IE" sz="2400" dirty="0" smtClean="0">
                <a:latin typeface="Arial" pitchFamily="34" charset="0"/>
                <a:cs typeface="Arial" pitchFamily="34" charset="0"/>
              </a:rPr>
              <a:t>What would happen if the same concept was applied to </a:t>
            </a:r>
            <a:r>
              <a:rPr lang="en-IE" sz="2400" dirty="0" err="1" smtClean="0">
                <a:latin typeface="Arial" pitchFamily="34" charset="0"/>
                <a:cs typeface="Arial" pitchFamily="34" charset="0"/>
              </a:rPr>
              <a:t>Methanogen</a:t>
            </a:r>
            <a:r>
              <a:rPr lang="en-IE" sz="2400" dirty="0" smtClean="0">
                <a:latin typeface="Arial" pitchFamily="34" charset="0"/>
                <a:cs typeface="Arial" pitchFamily="34" charset="0"/>
              </a:rPr>
              <a:t> cell structures in active substrate within an anaerobic digester?</a:t>
            </a: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buNone/>
            </a:pPr>
            <a:endParaRPr lang="en-IE" sz="2400" dirty="0" smtClean="0">
              <a:latin typeface="Arial" pitchFamily="34" charset="0"/>
              <a:cs typeface="Arial" pitchFamily="34" charset="0"/>
            </a:endParaRPr>
          </a:p>
          <a:p>
            <a:pPr indent="12700" algn="ctr">
              <a:buNone/>
            </a:pPr>
            <a:endParaRPr lang="en-IE" sz="1800" b="1" dirty="0" smtClean="0"/>
          </a:p>
          <a:p>
            <a:pPr indent="12700" algn="ctr">
              <a:buNone/>
            </a:pPr>
            <a:endParaRPr lang="en-IE" sz="1800" b="1" dirty="0" smtClean="0"/>
          </a:p>
          <a:p>
            <a:pPr indent="12700" algn="ctr">
              <a:buNone/>
            </a:pPr>
            <a:endParaRPr lang="en-IE" sz="1800" b="1" dirty="0" smtClean="0"/>
          </a:p>
          <a:p>
            <a:pPr indent="12700" algn="ctr">
              <a:buNone/>
            </a:pPr>
            <a:r>
              <a:rPr lang="en-IE" sz="1700" b="1" dirty="0" smtClean="0">
                <a:latin typeface="Arial" pitchFamily="34" charset="0"/>
                <a:cs typeface="Arial" pitchFamily="34" charset="0"/>
              </a:rPr>
              <a:t>(Kubota et al., 2008)</a:t>
            </a:r>
          </a:p>
          <a:p>
            <a:pPr indent="12700">
              <a:buNone/>
            </a:pPr>
            <a:endParaRPr lang="en-IE" sz="2400" dirty="0" smtClean="0">
              <a:latin typeface="Arial" pitchFamily="34" charset="0"/>
              <a:cs typeface="Arial" pitchFamily="34" charset="0"/>
            </a:endParaRPr>
          </a:p>
          <a:p>
            <a:endParaRPr lang="en-IE" sz="2400" dirty="0" smtClean="0">
              <a:latin typeface="Arial" pitchFamily="34" charset="0"/>
              <a:cs typeface="Arial" pitchFamily="34" charset="0"/>
            </a:endParaRPr>
          </a:p>
          <a:p>
            <a:endParaRPr lang="en-IE" sz="2400" dirty="0">
              <a:latin typeface="Arial" pitchFamily="34" charset="0"/>
              <a:cs typeface="Arial" pitchFamily="34" charset="0"/>
            </a:endParaRPr>
          </a:p>
        </p:txBody>
      </p:sp>
      <p:sp>
        <p:nvSpPr>
          <p:cNvPr id="6" name="Slide Number Placeholder 3"/>
          <p:cNvSpPr>
            <a:spLocks noGrp="1"/>
          </p:cNvSpPr>
          <p:nvPr>
            <p:ph type="sldNum" sz="quarter" idx="4"/>
          </p:nvPr>
        </p:nvSpPr>
        <p:spPr>
          <a:xfrm>
            <a:off x="3384456" y="6237321"/>
            <a:ext cx="3140263" cy="365125"/>
          </a:xfrm>
          <a:noFill/>
          <a:ln w="12700">
            <a:solidFill>
              <a:schemeClr val="tx1"/>
            </a:solidFill>
          </a:ln>
        </p:spPr>
        <p:txBody>
          <a:bodyPr/>
          <a:lstStyle/>
          <a:p>
            <a:pPr>
              <a:buNone/>
            </a:pPr>
            <a:r>
              <a:rPr lang="en-US" dirty="0" smtClean="0"/>
              <a:t>DEL Seminar Friday 15</a:t>
            </a:r>
            <a:r>
              <a:rPr lang="en-US" baseline="30000" dirty="0" smtClean="0"/>
              <a:t>th</a:t>
            </a:r>
            <a:r>
              <a:rPr lang="en-US" dirty="0" smtClean="0"/>
              <a:t> February 2013  		</a:t>
            </a:r>
            <a:endParaRPr lang="en-US" b="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rmAutofit lnSpcReduction="10000"/>
      </a:bodyPr>
      <a:lstStyle>
        <a:def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kumimoji="0" sz="1800" b="0" i="0" u="none" strike="noStrike" kern="1200" cap="none" spc="0" normalizeH="0" baseline="0" noProof="0" dirty="0" smtClean="0">
            <a:ln>
              <a:noFill/>
            </a:ln>
            <a:solidFill>
              <a:schemeClr val="tx1">
                <a:tint val="75000"/>
              </a:schemeClr>
            </a:solidFill>
            <a:effectLst/>
            <a:uLnTx/>
            <a:uFillTx/>
            <a:latin typeface="+mn-lt"/>
            <a:ea typeface="+mn-ea"/>
            <a:cs typeface="+mn-cs"/>
          </a:defRPr>
        </a:defPPr>
      </a:lstStyle>
    </a:txDef>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04617B"/>
      </a:dk2>
      <a:lt2>
        <a:srgbClr val="DBF5F9"/>
      </a:lt2>
      <a:accent1>
        <a:srgbClr val="0B5394"/>
      </a:accent1>
      <a:accent2>
        <a:srgbClr val="0F6FC6"/>
      </a:accent2>
      <a:accent3>
        <a:srgbClr val="0F6FC6"/>
      </a:accent3>
      <a:accent4>
        <a:srgbClr val="0F6FC6"/>
      </a:accent4>
      <a:accent5>
        <a:srgbClr val="0F6FC6"/>
      </a:accent5>
      <a:accent6>
        <a:srgbClr val="0F6FC6"/>
      </a:accent6>
      <a:hlink>
        <a:srgbClr val="0F6FC6"/>
      </a:hlink>
      <a:folHlink>
        <a:srgbClr val="0F6FC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rmAutofit lnSpcReduction="10000"/>
      </a:bodyPr>
      <a:lstStyle>
        <a:def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kumimoji="0" sz="1800" b="0" i="0" u="none" strike="noStrike" kern="1200" cap="none" spc="0" normalizeH="0" baseline="0" noProof="0" dirty="0" smtClean="0">
            <a:ln>
              <a:noFill/>
            </a:ln>
            <a:solidFill>
              <a:schemeClr val="tx1">
                <a:tint val="75000"/>
              </a:schemeClr>
            </a:solidFill>
            <a:effectLst/>
            <a:uLnTx/>
            <a:uFillTx/>
            <a:latin typeface="+mn-lt"/>
            <a:ea typeface="+mn-ea"/>
            <a:cs typeface="+mn-cs"/>
          </a:defRPr>
        </a:defPPr>
      </a:lstStyle>
    </a:tx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14873</TotalTime>
  <Words>2083</Words>
  <Application>Microsoft Office PowerPoint</Application>
  <PresentationFormat>A4 Paper (210x297 mm)</PresentationFormat>
  <Paragraphs>266</Paragraphs>
  <Slides>31</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31</vt:i4>
      </vt:variant>
    </vt:vector>
  </HeadingPairs>
  <TitlesOfParts>
    <vt:vector size="34" baseType="lpstr">
      <vt:lpstr>Office Theme</vt:lpstr>
      <vt:lpstr>1_Office Theme</vt:lpstr>
      <vt:lpstr>Microsoft Office Word Document</vt:lpstr>
      <vt:lpstr>Fractal Applications: From Anaerobic Digestion To Urban Wind Turbulence</vt:lpstr>
      <vt:lpstr>Slide 2</vt:lpstr>
      <vt:lpstr>Slide 3</vt:lpstr>
      <vt:lpstr>Slide 4</vt:lpstr>
      <vt:lpstr>Slide 5</vt:lpstr>
      <vt:lpstr>Fractal Basics</vt:lpstr>
      <vt:lpstr>Fractal Basics</vt:lpstr>
      <vt:lpstr>Fractal Basics</vt:lpstr>
      <vt:lpstr>Fractal Basics</vt:lpstr>
      <vt:lpstr>Slide 10</vt:lpstr>
      <vt:lpstr>Slide 11</vt:lpstr>
      <vt:lpstr>Slide 12</vt:lpstr>
      <vt:lpstr>Slide 13</vt:lpstr>
      <vt:lpstr>BSc Student Dissertation Supervision</vt:lpstr>
      <vt:lpstr>Experimental Layout</vt:lpstr>
      <vt:lpstr>Problems Encountered</vt:lpstr>
      <vt:lpstr>Thought Process</vt:lpstr>
      <vt:lpstr>Thought Process</vt:lpstr>
      <vt:lpstr>Enter Real world Data</vt:lpstr>
      <vt:lpstr>New Turbulence Metric</vt:lpstr>
      <vt:lpstr>Unfiltered Data Comparison</vt:lpstr>
      <vt:lpstr>Filtered Data Comparison TI&gt;100% filtered out</vt:lpstr>
      <vt:lpstr>Issues with the TI metric</vt:lpstr>
      <vt:lpstr>Investigation into the TI metric</vt:lpstr>
      <vt:lpstr>Investigation into the TI metric</vt:lpstr>
      <vt:lpstr>Investigation into the TI metric</vt:lpstr>
      <vt:lpstr>Some Interesting facts about the Weibull Distribution</vt:lpstr>
      <vt:lpstr>Slide 28</vt:lpstr>
      <vt:lpstr>Slide 29</vt:lpstr>
      <vt:lpstr>References</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to EI 7 July 2005</dc:title>
  <dc:creator>Toms Laptop</dc:creator>
  <cp:lastModifiedBy>Thomas Woolmington</cp:lastModifiedBy>
  <cp:revision>515</cp:revision>
  <cp:lastPrinted>2001-12-04T13:28:23Z</cp:lastPrinted>
  <dcterms:created xsi:type="dcterms:W3CDTF">2001-11-07T22:44:40Z</dcterms:created>
  <dcterms:modified xsi:type="dcterms:W3CDTF">2013-02-14T11:21:41Z</dcterms:modified>
</cp:coreProperties>
</file>