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99" r:id="rId1"/>
  </p:sldMasterIdLst>
  <p:notesMasterIdLst>
    <p:notesMasterId r:id="rId16"/>
  </p:notesMasterIdLst>
  <p:handoutMasterIdLst>
    <p:handoutMasterId r:id="rId17"/>
  </p:handoutMasterIdLst>
  <p:sldIdLst>
    <p:sldId id="262" r:id="rId2"/>
    <p:sldId id="286" r:id="rId3"/>
    <p:sldId id="287" r:id="rId4"/>
    <p:sldId id="288" r:id="rId5"/>
    <p:sldId id="289" r:id="rId6"/>
    <p:sldId id="290" r:id="rId7"/>
    <p:sldId id="291" r:id="rId8"/>
    <p:sldId id="292" r:id="rId9"/>
    <p:sldId id="293" r:id="rId10"/>
    <p:sldId id="295" r:id="rId11"/>
    <p:sldId id="297" r:id="rId12"/>
    <p:sldId id="298" r:id="rId13"/>
    <p:sldId id="296" r:id="rId14"/>
    <p:sldId id="294" r:id="rId15"/>
  </p:sldIdLst>
  <p:sldSz cx="9144000" cy="6858000" type="screen4x3"/>
  <p:notesSz cx="9928225" cy="6797675"/>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8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8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8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8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84" charset="-128"/>
        <a:cs typeface="+mn-cs"/>
      </a:defRPr>
    </a:lvl5pPr>
    <a:lvl6pPr marL="2286000" algn="l" defTabSz="914400" rtl="0" eaLnBrk="1" latinLnBrk="0" hangingPunct="1">
      <a:defRPr kern="1200">
        <a:solidFill>
          <a:schemeClr val="tx1"/>
        </a:solidFill>
        <a:latin typeface="Arial" pitchFamily="34" charset="0"/>
        <a:ea typeface="ＭＳ Ｐゴシック" pitchFamily="-84" charset="-128"/>
        <a:cs typeface="+mn-cs"/>
      </a:defRPr>
    </a:lvl6pPr>
    <a:lvl7pPr marL="2743200" algn="l" defTabSz="914400" rtl="0" eaLnBrk="1" latinLnBrk="0" hangingPunct="1">
      <a:defRPr kern="1200">
        <a:solidFill>
          <a:schemeClr val="tx1"/>
        </a:solidFill>
        <a:latin typeface="Arial" pitchFamily="34" charset="0"/>
        <a:ea typeface="ＭＳ Ｐゴシック" pitchFamily="-84" charset="-128"/>
        <a:cs typeface="+mn-cs"/>
      </a:defRPr>
    </a:lvl7pPr>
    <a:lvl8pPr marL="3200400" algn="l" defTabSz="914400" rtl="0" eaLnBrk="1" latinLnBrk="0" hangingPunct="1">
      <a:defRPr kern="1200">
        <a:solidFill>
          <a:schemeClr val="tx1"/>
        </a:solidFill>
        <a:latin typeface="Arial" pitchFamily="34" charset="0"/>
        <a:ea typeface="ＭＳ Ｐゴシック" pitchFamily="-84" charset="-128"/>
        <a:cs typeface="+mn-cs"/>
      </a:defRPr>
    </a:lvl8pPr>
    <a:lvl9pPr marL="3657600" algn="l" defTabSz="914400" rtl="0" eaLnBrk="1" latinLnBrk="0" hangingPunct="1">
      <a:defRPr kern="1200">
        <a:solidFill>
          <a:schemeClr val="tx1"/>
        </a:solidFill>
        <a:latin typeface="Arial" pitchFamily="34" charset="0"/>
        <a:ea typeface="ＭＳ Ｐゴシック"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IE"/>
          </a:p>
        </p:txBody>
      </p:sp>
      <p:sp>
        <p:nvSpPr>
          <p:cNvPr id="3" name="Date Placeholder 2"/>
          <p:cNvSpPr>
            <a:spLocks noGrp="1"/>
          </p:cNvSpPr>
          <p:nvPr>
            <p:ph type="dt" sz="quarter" idx="1"/>
          </p:nvPr>
        </p:nvSpPr>
        <p:spPr>
          <a:xfrm>
            <a:off x="5622925" y="0"/>
            <a:ext cx="4303713" cy="339725"/>
          </a:xfrm>
          <a:prstGeom prst="rect">
            <a:avLst/>
          </a:prstGeom>
        </p:spPr>
        <p:txBody>
          <a:bodyPr vert="horz" wrap="square" lIns="91440" tIns="45720" rIns="91440" bIns="45720" numCol="1" anchor="t" anchorCtr="0" compatLnSpc="1">
            <a:prstTxWarp prst="textNoShape">
              <a:avLst/>
            </a:prstTxWarp>
          </a:bodyPr>
          <a:lstStyle>
            <a:lvl1pPr algn="r">
              <a:defRPr sz="1200">
                <a:cs typeface="Arial" pitchFamily="34" charset="0"/>
              </a:defRPr>
            </a:lvl1pPr>
          </a:lstStyle>
          <a:p>
            <a:fld id="{4F54EDDA-EFBB-4AB4-AFBF-FBB40036FDCE}" type="datetimeFigureOut">
              <a:rPr lang="en-IE"/>
              <a:pPr/>
              <a:t>09/10/2013</a:t>
            </a:fld>
            <a:endParaRPr lang="en-IE"/>
          </a:p>
        </p:txBody>
      </p:sp>
      <p:sp>
        <p:nvSpPr>
          <p:cNvPr id="4" name="Footer Placeholder 3"/>
          <p:cNvSpPr>
            <a:spLocks noGrp="1"/>
          </p:cNvSpPr>
          <p:nvPr>
            <p:ph type="ftr" sz="quarter" idx="2"/>
          </p:nvPr>
        </p:nvSpPr>
        <p:spPr>
          <a:xfrm>
            <a:off x="0" y="6456363"/>
            <a:ext cx="4302125" cy="339725"/>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IE"/>
          </a:p>
        </p:txBody>
      </p:sp>
      <p:sp>
        <p:nvSpPr>
          <p:cNvPr id="5" name="Slide Number Placeholder 4"/>
          <p:cNvSpPr>
            <a:spLocks noGrp="1"/>
          </p:cNvSpPr>
          <p:nvPr>
            <p:ph type="sldNum" sz="quarter" idx="3"/>
          </p:nvPr>
        </p:nvSpPr>
        <p:spPr>
          <a:xfrm>
            <a:off x="5622925" y="6456363"/>
            <a:ext cx="4303713" cy="339725"/>
          </a:xfrm>
          <a:prstGeom prst="rect">
            <a:avLst/>
          </a:prstGeom>
        </p:spPr>
        <p:txBody>
          <a:bodyPr vert="horz" wrap="square" lIns="91440" tIns="45720" rIns="91440" bIns="45720" numCol="1" anchor="b" anchorCtr="0" compatLnSpc="1">
            <a:prstTxWarp prst="textNoShape">
              <a:avLst/>
            </a:prstTxWarp>
          </a:bodyPr>
          <a:lstStyle>
            <a:lvl1pPr algn="r">
              <a:defRPr sz="1200">
                <a:cs typeface="Arial" pitchFamily="34" charset="0"/>
              </a:defRPr>
            </a:lvl1pPr>
          </a:lstStyle>
          <a:p>
            <a:fld id="{2B3BB671-BA27-4A47-B8E1-A86153E491DD}" type="slidenum">
              <a:rPr lang="en-IE"/>
              <a:pPr/>
              <a:t>‹#›</a:t>
            </a:fld>
            <a:endParaRPr lang="en-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IE"/>
          </a:p>
        </p:txBody>
      </p:sp>
      <p:sp>
        <p:nvSpPr>
          <p:cNvPr id="3" name="Date Placeholder 2"/>
          <p:cNvSpPr>
            <a:spLocks noGrp="1"/>
          </p:cNvSpPr>
          <p:nvPr>
            <p:ph type="dt" idx="1"/>
          </p:nvPr>
        </p:nvSpPr>
        <p:spPr>
          <a:xfrm>
            <a:off x="5622925" y="0"/>
            <a:ext cx="4303713" cy="339725"/>
          </a:xfrm>
          <a:prstGeom prst="rect">
            <a:avLst/>
          </a:prstGeom>
        </p:spPr>
        <p:txBody>
          <a:bodyPr vert="horz" wrap="square" lIns="91440" tIns="45720" rIns="91440" bIns="45720" numCol="1" anchor="t" anchorCtr="0" compatLnSpc="1">
            <a:prstTxWarp prst="textNoShape">
              <a:avLst/>
            </a:prstTxWarp>
          </a:bodyPr>
          <a:lstStyle>
            <a:lvl1pPr algn="r">
              <a:defRPr sz="1200">
                <a:cs typeface="Arial" pitchFamily="34" charset="0"/>
              </a:defRPr>
            </a:lvl1pPr>
          </a:lstStyle>
          <a:p>
            <a:fld id="{83705584-4A3A-4541-A749-25807BB1EFAE}" type="datetimeFigureOut">
              <a:rPr lang="en-IE"/>
              <a:pPr/>
              <a:t>09/10/2013</a:t>
            </a:fld>
            <a:endParaRPr lang="en-IE"/>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IE" noProof="0" smtClean="0"/>
          </a:p>
        </p:txBody>
      </p:sp>
      <p:sp>
        <p:nvSpPr>
          <p:cNvPr id="5" name="Notes Placeholder 4"/>
          <p:cNvSpPr>
            <a:spLocks noGrp="1"/>
          </p:cNvSpPr>
          <p:nvPr>
            <p:ph type="body" sz="quarter" idx="3"/>
          </p:nvPr>
        </p:nvSpPr>
        <p:spPr>
          <a:xfrm>
            <a:off x="992188" y="3228975"/>
            <a:ext cx="7943850" cy="30591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E" noProof="0" smtClean="0"/>
          </a:p>
        </p:txBody>
      </p:sp>
      <p:sp>
        <p:nvSpPr>
          <p:cNvPr id="6" name="Footer Placeholder 5"/>
          <p:cNvSpPr>
            <a:spLocks noGrp="1"/>
          </p:cNvSpPr>
          <p:nvPr>
            <p:ph type="ftr" sz="quarter" idx="4"/>
          </p:nvPr>
        </p:nvSpPr>
        <p:spPr>
          <a:xfrm>
            <a:off x="0" y="6456363"/>
            <a:ext cx="4302125" cy="339725"/>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IE"/>
          </a:p>
        </p:txBody>
      </p:sp>
      <p:sp>
        <p:nvSpPr>
          <p:cNvPr id="7" name="Slide Number Placeholder 6"/>
          <p:cNvSpPr>
            <a:spLocks noGrp="1"/>
          </p:cNvSpPr>
          <p:nvPr>
            <p:ph type="sldNum" sz="quarter" idx="5"/>
          </p:nvPr>
        </p:nvSpPr>
        <p:spPr>
          <a:xfrm>
            <a:off x="5622925" y="6456363"/>
            <a:ext cx="4303713" cy="339725"/>
          </a:xfrm>
          <a:prstGeom prst="rect">
            <a:avLst/>
          </a:prstGeom>
        </p:spPr>
        <p:txBody>
          <a:bodyPr vert="horz" wrap="square" lIns="91440" tIns="45720" rIns="91440" bIns="45720" numCol="1" anchor="b" anchorCtr="0" compatLnSpc="1">
            <a:prstTxWarp prst="textNoShape">
              <a:avLst/>
            </a:prstTxWarp>
          </a:bodyPr>
          <a:lstStyle>
            <a:lvl1pPr algn="r">
              <a:defRPr sz="1200">
                <a:cs typeface="Arial" pitchFamily="34" charset="0"/>
              </a:defRPr>
            </a:lvl1pPr>
          </a:lstStyle>
          <a:p>
            <a:fld id="{E1B55CC6-119E-4378-98C1-58738DA0FDEB}" type="slidenum">
              <a:rPr lang="en-IE"/>
              <a:pPr/>
              <a:t>‹#›</a:t>
            </a:fld>
            <a:endParaRPr lang="en-I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B36F5ABE-F955-4959-B92C-0F260663AEBB}" type="slidenum">
              <a:rPr lang="en-IE"/>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4819" name="Slide Number Placeholder 3"/>
          <p:cNvSpPr>
            <a:spLocks noGrp="1"/>
          </p:cNvSpPr>
          <p:nvPr>
            <p:ph type="sldNum" sz="quarter" idx="5"/>
          </p:nvPr>
        </p:nvSpPr>
        <p:spPr bwMode="auto">
          <a:noFill/>
          <a:ln>
            <a:miter lim="800000"/>
            <a:headEnd/>
            <a:tailEnd/>
          </a:ln>
        </p:spPr>
        <p:txBody>
          <a:bodyPr/>
          <a:lstStyle/>
          <a:p>
            <a:fld id="{C95F7BFE-03CD-46D8-8FA7-B8619D2D2EE3}" type="slidenum">
              <a:rPr lang="en-IE"/>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6867" name="Slide Number Placeholder 3"/>
          <p:cNvSpPr>
            <a:spLocks noGrp="1"/>
          </p:cNvSpPr>
          <p:nvPr>
            <p:ph type="sldNum" sz="quarter" idx="5"/>
          </p:nvPr>
        </p:nvSpPr>
        <p:spPr bwMode="auto">
          <a:noFill/>
          <a:ln>
            <a:miter lim="800000"/>
            <a:headEnd/>
            <a:tailEnd/>
          </a:ln>
        </p:spPr>
        <p:txBody>
          <a:bodyPr/>
          <a:lstStyle/>
          <a:p>
            <a:fld id="{B2AF6A7D-AF12-4CD7-9DBD-E6DC11F95E7F}" type="slidenum">
              <a:rPr lang="en-IE"/>
              <a:pPr/>
              <a:t>11</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8915" name="Slide Number Placeholder 3"/>
          <p:cNvSpPr>
            <a:spLocks noGrp="1"/>
          </p:cNvSpPr>
          <p:nvPr>
            <p:ph type="sldNum" sz="quarter" idx="5"/>
          </p:nvPr>
        </p:nvSpPr>
        <p:spPr bwMode="auto">
          <a:noFill/>
          <a:ln>
            <a:miter lim="800000"/>
            <a:headEnd/>
            <a:tailEnd/>
          </a:ln>
        </p:spPr>
        <p:txBody>
          <a:bodyPr/>
          <a:lstStyle/>
          <a:p>
            <a:fld id="{3D44EDFB-BDD8-44BD-8149-143179350A5D}" type="slidenum">
              <a:rPr lang="en-IE"/>
              <a:pPr/>
              <a:t>12</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0963" name="Slide Number Placeholder 3"/>
          <p:cNvSpPr>
            <a:spLocks noGrp="1"/>
          </p:cNvSpPr>
          <p:nvPr>
            <p:ph type="sldNum" sz="quarter" idx="5"/>
          </p:nvPr>
        </p:nvSpPr>
        <p:spPr bwMode="auto">
          <a:noFill/>
          <a:ln>
            <a:miter lim="800000"/>
            <a:headEnd/>
            <a:tailEnd/>
          </a:ln>
        </p:spPr>
        <p:txBody>
          <a:bodyPr/>
          <a:lstStyle/>
          <a:p>
            <a:fld id="{1F3C3BE8-5038-43C1-9D3F-7E8C3872C850}" type="slidenum">
              <a:rPr lang="en-IE"/>
              <a:pPr/>
              <a:t>13</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3011" name="Slide Number Placeholder 3"/>
          <p:cNvSpPr>
            <a:spLocks noGrp="1"/>
          </p:cNvSpPr>
          <p:nvPr>
            <p:ph type="sldNum" sz="quarter" idx="5"/>
          </p:nvPr>
        </p:nvSpPr>
        <p:spPr bwMode="auto">
          <a:noFill/>
          <a:ln>
            <a:miter lim="800000"/>
            <a:headEnd/>
            <a:tailEnd/>
          </a:ln>
        </p:spPr>
        <p:txBody>
          <a:bodyPr/>
          <a:lstStyle/>
          <a:p>
            <a:fld id="{3426CC8F-DA11-40D2-8A06-6D600364462F}" type="slidenum">
              <a:rPr lang="en-IE"/>
              <a:pPr/>
              <a:t>14</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18435" name="Slide Number Placeholder 3"/>
          <p:cNvSpPr>
            <a:spLocks noGrp="1"/>
          </p:cNvSpPr>
          <p:nvPr>
            <p:ph type="sldNum" sz="quarter" idx="5"/>
          </p:nvPr>
        </p:nvSpPr>
        <p:spPr bwMode="auto">
          <a:noFill/>
          <a:ln>
            <a:miter lim="800000"/>
            <a:headEnd/>
            <a:tailEnd/>
          </a:ln>
        </p:spPr>
        <p:txBody>
          <a:bodyPr/>
          <a:lstStyle/>
          <a:p>
            <a:fld id="{364EB155-84E2-4D24-A9F0-F0EF6F4054DF}" type="slidenum">
              <a:rPr lang="en-IE"/>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0483" name="Slide Number Placeholder 3"/>
          <p:cNvSpPr>
            <a:spLocks noGrp="1"/>
          </p:cNvSpPr>
          <p:nvPr>
            <p:ph type="sldNum" sz="quarter" idx="5"/>
          </p:nvPr>
        </p:nvSpPr>
        <p:spPr bwMode="auto">
          <a:noFill/>
          <a:ln>
            <a:miter lim="800000"/>
            <a:headEnd/>
            <a:tailEnd/>
          </a:ln>
        </p:spPr>
        <p:txBody>
          <a:bodyPr/>
          <a:lstStyle/>
          <a:p>
            <a:fld id="{40F0B9C0-DD4A-48AC-B361-3E9732A16C79}" type="slidenum">
              <a:rPr lang="en-IE"/>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2531" name="Slide Number Placeholder 3"/>
          <p:cNvSpPr>
            <a:spLocks noGrp="1"/>
          </p:cNvSpPr>
          <p:nvPr>
            <p:ph type="sldNum" sz="quarter" idx="5"/>
          </p:nvPr>
        </p:nvSpPr>
        <p:spPr bwMode="auto">
          <a:noFill/>
          <a:ln>
            <a:miter lim="800000"/>
            <a:headEnd/>
            <a:tailEnd/>
          </a:ln>
        </p:spPr>
        <p:txBody>
          <a:bodyPr/>
          <a:lstStyle/>
          <a:p>
            <a:fld id="{92BFF32C-D2D9-448C-93A5-79B2AE1FDC33}" type="slidenum">
              <a:rPr lang="en-IE"/>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4579" name="Slide Number Placeholder 3"/>
          <p:cNvSpPr>
            <a:spLocks noGrp="1"/>
          </p:cNvSpPr>
          <p:nvPr>
            <p:ph type="sldNum" sz="quarter" idx="5"/>
          </p:nvPr>
        </p:nvSpPr>
        <p:spPr bwMode="auto">
          <a:noFill/>
          <a:ln>
            <a:miter lim="800000"/>
            <a:headEnd/>
            <a:tailEnd/>
          </a:ln>
        </p:spPr>
        <p:txBody>
          <a:bodyPr/>
          <a:lstStyle/>
          <a:p>
            <a:fld id="{0C0A9958-AFA3-492B-BBED-28F65CB5C620}" type="slidenum">
              <a:rPr lang="en-IE"/>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6627" name="Slide Number Placeholder 3"/>
          <p:cNvSpPr>
            <a:spLocks noGrp="1"/>
          </p:cNvSpPr>
          <p:nvPr>
            <p:ph type="sldNum" sz="quarter" idx="5"/>
          </p:nvPr>
        </p:nvSpPr>
        <p:spPr bwMode="auto">
          <a:noFill/>
          <a:ln>
            <a:miter lim="800000"/>
            <a:headEnd/>
            <a:tailEnd/>
          </a:ln>
        </p:spPr>
        <p:txBody>
          <a:bodyPr/>
          <a:lstStyle/>
          <a:p>
            <a:fld id="{5C4157D9-0D5A-4235-B25E-055E581C7DB2}" type="slidenum">
              <a:rPr lang="en-IE"/>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8675" name="Slide Number Placeholder 3"/>
          <p:cNvSpPr>
            <a:spLocks noGrp="1"/>
          </p:cNvSpPr>
          <p:nvPr>
            <p:ph type="sldNum" sz="quarter" idx="5"/>
          </p:nvPr>
        </p:nvSpPr>
        <p:spPr bwMode="auto">
          <a:noFill/>
          <a:ln>
            <a:miter lim="800000"/>
            <a:headEnd/>
            <a:tailEnd/>
          </a:ln>
        </p:spPr>
        <p:txBody>
          <a:bodyPr/>
          <a:lstStyle/>
          <a:p>
            <a:fld id="{FAF47EA7-3ADF-4C42-BAE2-0198677A21A9}" type="slidenum">
              <a:rPr lang="en-IE"/>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0723" name="Slide Number Placeholder 3"/>
          <p:cNvSpPr>
            <a:spLocks noGrp="1"/>
          </p:cNvSpPr>
          <p:nvPr>
            <p:ph type="sldNum" sz="quarter" idx="5"/>
          </p:nvPr>
        </p:nvSpPr>
        <p:spPr bwMode="auto">
          <a:noFill/>
          <a:ln>
            <a:miter lim="800000"/>
            <a:headEnd/>
            <a:tailEnd/>
          </a:ln>
        </p:spPr>
        <p:txBody>
          <a:bodyPr/>
          <a:lstStyle/>
          <a:p>
            <a:fld id="{0818E7F7-573A-4693-959D-5E5D8BD014C5}" type="slidenum">
              <a:rPr lang="en-IE"/>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2771" name="Slide Number Placeholder 3"/>
          <p:cNvSpPr>
            <a:spLocks noGrp="1"/>
          </p:cNvSpPr>
          <p:nvPr>
            <p:ph type="sldNum" sz="quarter" idx="5"/>
          </p:nvPr>
        </p:nvSpPr>
        <p:spPr bwMode="auto">
          <a:noFill/>
          <a:ln>
            <a:miter lim="800000"/>
            <a:headEnd/>
            <a:tailEnd/>
          </a:ln>
        </p:spPr>
        <p:txBody>
          <a:bodyPr/>
          <a:lstStyle/>
          <a:p>
            <a:fld id="{8E6BA7AA-4FA8-4DE8-B4E7-5096891A8D59}" type="slidenum">
              <a:rPr lang="en-IE"/>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2C9B98D8-0494-4C95-ABD3-79AEC0954CDC}" type="datetimeFigureOut">
              <a:rPr lang="en-IE"/>
              <a:pPr/>
              <a:t>09/10/2013</a:t>
            </a:fld>
            <a:endParaRPr lang="en-IE"/>
          </a:p>
        </p:txBody>
      </p:sp>
      <p:sp>
        <p:nvSpPr>
          <p:cNvPr id="5" name="Footer Placeholder 18"/>
          <p:cNvSpPr>
            <a:spLocks noGrp="1"/>
          </p:cNvSpPr>
          <p:nvPr>
            <p:ph type="ftr" sz="quarter" idx="11"/>
          </p:nvPr>
        </p:nvSpPr>
        <p:spPr/>
        <p:txBody>
          <a:bodyPr/>
          <a:lstStyle>
            <a:lvl1pPr>
              <a:defRPr/>
            </a:lvl1pPr>
          </a:lstStyle>
          <a:p>
            <a:pPr>
              <a:defRPr/>
            </a:pPr>
            <a:endParaRPr lang="en-IE"/>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97096B7B-D189-455F-ADB5-C6D15D60E773}" type="slidenum">
              <a:rPr lang="en-IE"/>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A057BA7A-5EDF-4F05-B8C8-A2579EA52567}"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48DBCD7F-A7FD-4B23-84FB-B2A14D442551}" type="slidenum">
              <a:rPr lang="en-IE"/>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E3803627-0005-4CE3-AF21-8DC39A12615E}"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D34E1720-B81B-4FC0-859E-5DD09A5D5398}" type="slidenum">
              <a:rPr lang="en-IE"/>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ED0B0D4-2028-427A-88C8-4684506CEC51}"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150B4992-C164-42B9-BF3B-8CEA0026BAEB}" type="slidenum">
              <a:rPr lang="en-IE"/>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7FE3286E-E089-4CCC-B3AE-828320E277F8}"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D669AB25-FA03-4804-8744-FEAC5461F9D8}" type="slidenum">
              <a:rPr lang="en-IE"/>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89E90B4F-3CE7-4A10-8D9E-74D10A5E4648}" type="datetimeFigureOut">
              <a:rPr lang="en-IE"/>
              <a:pPr/>
              <a:t>09/10/2013</a:t>
            </a:fld>
            <a:endParaRPr lang="en-IE"/>
          </a:p>
        </p:txBody>
      </p:sp>
      <p:sp>
        <p:nvSpPr>
          <p:cNvPr id="6" name="Footer Placeholder 21"/>
          <p:cNvSpPr>
            <a:spLocks noGrp="1"/>
          </p:cNvSpPr>
          <p:nvPr>
            <p:ph type="ftr" sz="quarter" idx="11"/>
          </p:nvPr>
        </p:nvSpPr>
        <p:spPr/>
        <p:txBody>
          <a:bodyPr/>
          <a:lstStyle>
            <a:lvl1pPr>
              <a:defRPr/>
            </a:lvl1pPr>
          </a:lstStyle>
          <a:p>
            <a:pPr>
              <a:defRPr/>
            </a:pPr>
            <a:endParaRPr lang="en-IE"/>
          </a:p>
        </p:txBody>
      </p:sp>
      <p:sp>
        <p:nvSpPr>
          <p:cNvPr id="7" name="Slide Number Placeholder 17"/>
          <p:cNvSpPr>
            <a:spLocks noGrp="1"/>
          </p:cNvSpPr>
          <p:nvPr>
            <p:ph type="sldNum" sz="quarter" idx="12"/>
          </p:nvPr>
        </p:nvSpPr>
        <p:spPr/>
        <p:txBody>
          <a:bodyPr/>
          <a:lstStyle>
            <a:lvl1pPr>
              <a:defRPr/>
            </a:lvl1pPr>
          </a:lstStyle>
          <a:p>
            <a:fld id="{84521FC2-4AAD-4A7A-B681-545C62424AA5}" type="slidenum">
              <a:rPr lang="en-IE"/>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A698C748-3BF9-43C7-A778-BD24A2C709AA}" type="datetimeFigureOut">
              <a:rPr lang="en-IE"/>
              <a:pPr/>
              <a:t>09/10/2013</a:t>
            </a:fld>
            <a:endParaRPr lang="en-IE"/>
          </a:p>
        </p:txBody>
      </p:sp>
      <p:sp>
        <p:nvSpPr>
          <p:cNvPr id="8" name="Footer Placeholder 21"/>
          <p:cNvSpPr>
            <a:spLocks noGrp="1"/>
          </p:cNvSpPr>
          <p:nvPr>
            <p:ph type="ftr" sz="quarter" idx="11"/>
          </p:nvPr>
        </p:nvSpPr>
        <p:spPr/>
        <p:txBody>
          <a:bodyPr/>
          <a:lstStyle>
            <a:lvl1pPr>
              <a:defRPr/>
            </a:lvl1pPr>
          </a:lstStyle>
          <a:p>
            <a:pPr>
              <a:defRPr/>
            </a:pPr>
            <a:endParaRPr lang="en-IE"/>
          </a:p>
        </p:txBody>
      </p:sp>
      <p:sp>
        <p:nvSpPr>
          <p:cNvPr id="9" name="Slide Number Placeholder 17"/>
          <p:cNvSpPr>
            <a:spLocks noGrp="1"/>
          </p:cNvSpPr>
          <p:nvPr>
            <p:ph type="sldNum" sz="quarter" idx="12"/>
          </p:nvPr>
        </p:nvSpPr>
        <p:spPr/>
        <p:txBody>
          <a:bodyPr/>
          <a:lstStyle>
            <a:lvl1pPr>
              <a:defRPr/>
            </a:lvl1pPr>
          </a:lstStyle>
          <a:p>
            <a:fld id="{26076FCA-0E7D-4D4C-A54D-EE9436A711C3}" type="slidenum">
              <a:rPr lang="en-IE"/>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E98346E8-35F8-496B-A6F5-D197FC4F6192}" type="datetimeFigureOut">
              <a:rPr lang="en-IE"/>
              <a:pPr/>
              <a:t>09/10/2013</a:t>
            </a:fld>
            <a:endParaRPr lang="en-IE"/>
          </a:p>
        </p:txBody>
      </p:sp>
      <p:sp>
        <p:nvSpPr>
          <p:cNvPr id="4" name="Footer Placeholder 21"/>
          <p:cNvSpPr>
            <a:spLocks noGrp="1"/>
          </p:cNvSpPr>
          <p:nvPr>
            <p:ph type="ftr" sz="quarter" idx="11"/>
          </p:nvPr>
        </p:nvSpPr>
        <p:spPr/>
        <p:txBody>
          <a:bodyPr/>
          <a:lstStyle>
            <a:lvl1pPr>
              <a:defRPr/>
            </a:lvl1pPr>
          </a:lstStyle>
          <a:p>
            <a:pPr>
              <a:defRPr/>
            </a:pPr>
            <a:endParaRPr lang="en-IE"/>
          </a:p>
        </p:txBody>
      </p:sp>
      <p:sp>
        <p:nvSpPr>
          <p:cNvPr id="5" name="Slide Number Placeholder 17"/>
          <p:cNvSpPr>
            <a:spLocks noGrp="1"/>
          </p:cNvSpPr>
          <p:nvPr>
            <p:ph type="sldNum" sz="quarter" idx="12"/>
          </p:nvPr>
        </p:nvSpPr>
        <p:spPr/>
        <p:txBody>
          <a:bodyPr/>
          <a:lstStyle>
            <a:lvl1pPr>
              <a:defRPr/>
            </a:lvl1pPr>
          </a:lstStyle>
          <a:p>
            <a:fld id="{EA2B8F68-5541-4F6C-8A6A-F68B029D5FA1}" type="slidenum">
              <a:rPr lang="en-IE"/>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2705B68C-35B5-4CFD-AE48-817CE431FC59}" type="datetimeFigureOut">
              <a:rPr lang="en-IE"/>
              <a:pPr/>
              <a:t>09/10/2013</a:t>
            </a:fld>
            <a:endParaRPr lang="en-IE"/>
          </a:p>
        </p:txBody>
      </p:sp>
      <p:sp>
        <p:nvSpPr>
          <p:cNvPr id="3" name="Footer Placeholder 21"/>
          <p:cNvSpPr>
            <a:spLocks noGrp="1"/>
          </p:cNvSpPr>
          <p:nvPr>
            <p:ph type="ftr" sz="quarter" idx="11"/>
          </p:nvPr>
        </p:nvSpPr>
        <p:spPr/>
        <p:txBody>
          <a:bodyPr/>
          <a:lstStyle>
            <a:lvl1pPr>
              <a:defRPr/>
            </a:lvl1pPr>
          </a:lstStyle>
          <a:p>
            <a:pPr>
              <a:defRPr/>
            </a:pPr>
            <a:endParaRPr lang="en-IE"/>
          </a:p>
        </p:txBody>
      </p:sp>
      <p:sp>
        <p:nvSpPr>
          <p:cNvPr id="4" name="Slide Number Placeholder 17"/>
          <p:cNvSpPr>
            <a:spLocks noGrp="1"/>
          </p:cNvSpPr>
          <p:nvPr>
            <p:ph type="sldNum" sz="quarter" idx="12"/>
          </p:nvPr>
        </p:nvSpPr>
        <p:spPr/>
        <p:txBody>
          <a:bodyPr/>
          <a:lstStyle>
            <a:lvl1pPr>
              <a:defRPr/>
            </a:lvl1pPr>
          </a:lstStyle>
          <a:p>
            <a:fld id="{CA3FC365-96CA-4588-8C44-0EDD0E4762E7}" type="slidenum">
              <a:rPr lang="en-IE"/>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5F375F23-5AB1-4B02-8833-3461B22CA624}" type="datetimeFigureOut">
              <a:rPr lang="en-IE"/>
              <a:pPr/>
              <a:t>09/10/2013</a:t>
            </a:fld>
            <a:endParaRPr lang="en-IE"/>
          </a:p>
        </p:txBody>
      </p:sp>
      <p:sp>
        <p:nvSpPr>
          <p:cNvPr id="6" name="Footer Placeholder 21"/>
          <p:cNvSpPr>
            <a:spLocks noGrp="1"/>
          </p:cNvSpPr>
          <p:nvPr>
            <p:ph type="ftr" sz="quarter" idx="11"/>
          </p:nvPr>
        </p:nvSpPr>
        <p:spPr/>
        <p:txBody>
          <a:bodyPr/>
          <a:lstStyle>
            <a:lvl1pPr>
              <a:defRPr/>
            </a:lvl1pPr>
          </a:lstStyle>
          <a:p>
            <a:pPr>
              <a:defRPr/>
            </a:pPr>
            <a:endParaRPr lang="en-IE"/>
          </a:p>
        </p:txBody>
      </p:sp>
      <p:sp>
        <p:nvSpPr>
          <p:cNvPr id="7" name="Slide Number Placeholder 17"/>
          <p:cNvSpPr>
            <a:spLocks noGrp="1"/>
          </p:cNvSpPr>
          <p:nvPr>
            <p:ph type="sldNum" sz="quarter" idx="12"/>
          </p:nvPr>
        </p:nvSpPr>
        <p:spPr/>
        <p:txBody>
          <a:bodyPr/>
          <a:lstStyle>
            <a:lvl1pPr>
              <a:defRPr/>
            </a:lvl1pPr>
          </a:lstStyle>
          <a:p>
            <a:fld id="{DEFFC703-D3FF-478D-9BFF-4130A6BF813F}" type="slidenum">
              <a:rPr lang="en-IE"/>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p:cNvSpPr>
          <p:nvPr/>
        </p:nvSpPr>
        <p:spPr bwMode="auto">
          <a:xfrm rot="420000" flipV="1">
            <a:off x="3165475" y="1108075"/>
            <a:ext cx="5257800" cy="4114800"/>
          </a:xfrm>
          <a:custGeom>
            <a:avLst/>
            <a:gdLst>
              <a:gd name="T0" fmla="*/ 0 w 5257800"/>
              <a:gd name="T1" fmla="*/ 0 h 4114800"/>
              <a:gd name="T2" fmla="*/ 5107774 w 5257800"/>
              <a:gd name="T3" fmla="*/ 0 h 4114800"/>
              <a:gd name="T4" fmla="*/ 5257800 w 5257800"/>
              <a:gd name="T5" fmla="*/ 150026 h 4114800"/>
              <a:gd name="T6" fmla="*/ 5257800 w 5257800"/>
              <a:gd name="T7" fmla="*/ 4114800 h 4114800"/>
              <a:gd name="T8" fmla="*/ 0 w 5257800"/>
              <a:gd name="T9" fmla="*/ 4114800 h 4114800"/>
              <a:gd name="T10" fmla="*/ 0 w 5257800"/>
              <a:gd name="T11" fmla="*/ 0 h 4114800"/>
              <a:gd name="T12" fmla="*/ 0 w 5257800"/>
              <a:gd name="T13" fmla="*/ 0 h 41148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round/>
            <a:headEnd/>
            <a:tailEnd/>
          </a:ln>
          <a:effectLst>
            <a:outerShdw dist="38500" dir="7500041" sx="98500" sy="100079" kx="99984" algn="tl" rotWithShape="0">
              <a:srgbClr val="000000">
                <a:alpha val="25000"/>
              </a:srgbClr>
            </a:outerShdw>
          </a:effectLst>
        </p:spPr>
        <p:txBody>
          <a:bodyPr anchor="ctr"/>
          <a:lstStyle/>
          <a:p>
            <a:endParaRPr lang="en-IE"/>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a:defRPr/>
            </a:pPr>
            <a:endParaRPr lang="en-US">
              <a:solidFill>
                <a:srgbClr val="FFFFFF"/>
              </a:solidFill>
              <a:latin typeface="Constantia" charset="0"/>
              <a:ea typeface="ＭＳ Ｐゴシック" charset="0"/>
              <a:cs typeface="Arial"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F0654914-CE50-444A-AB41-297051D95F41}" type="datetimeFigureOut">
              <a:rPr lang="en-IE"/>
              <a:pPr/>
              <a:t>09/10/2013</a:t>
            </a:fld>
            <a:endParaRPr lang="en-IE"/>
          </a:p>
        </p:txBody>
      </p:sp>
      <p:sp>
        <p:nvSpPr>
          <p:cNvPr id="10" name="Footer Placeholder 5"/>
          <p:cNvSpPr>
            <a:spLocks noGrp="1"/>
          </p:cNvSpPr>
          <p:nvPr>
            <p:ph type="ftr" sz="quarter" idx="11"/>
          </p:nvPr>
        </p:nvSpPr>
        <p:spPr/>
        <p:txBody>
          <a:bodyPr/>
          <a:lstStyle>
            <a:lvl1pPr>
              <a:defRPr/>
            </a:lvl1pPr>
          </a:lstStyle>
          <a:p>
            <a:pPr>
              <a:defRPr/>
            </a:pPr>
            <a:endParaRPr lang="en-IE"/>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50D60695-4360-4A82-91F8-A2D05AEA630B}" type="slidenum">
              <a:rPr lang="en-IE"/>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cs typeface="Arial" pitchFamily="34" charset="0"/>
              </a:defRPr>
            </a:lvl1pPr>
          </a:lstStyle>
          <a:p>
            <a:fld id="{C534371B-E238-457C-B03A-F629FAED5BD2}" type="datetimeFigureOut">
              <a:rPr lang="en-IE"/>
              <a:pPr/>
              <a:t>09/10/2013</a:t>
            </a:fld>
            <a:endParaRPr lang="en-IE"/>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ea typeface="+mn-ea"/>
                <a:cs typeface="Arial" pitchFamily="34" charset="0"/>
              </a:defRPr>
            </a:lvl1pPr>
          </a:lstStyle>
          <a:p>
            <a:pPr>
              <a:defRPr/>
            </a:pPr>
            <a:endParaRPr lang="en-IE"/>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cs typeface="Arial" pitchFamily="34" charset="0"/>
              </a:defRPr>
            </a:lvl1pPr>
          </a:lstStyle>
          <a:p>
            <a:fld id="{74953369-346B-4411-981E-6B4F9635ED94}" type="slidenum">
              <a:rPr lang="en-IE"/>
              <a:pPr/>
              <a:t>‹#›</a:t>
            </a:fld>
            <a:endParaRPr lang="en-IE"/>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ea typeface="+mn-ea"/>
                <a:cs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ea typeface="+mn-ea"/>
                <a:cs typeface="Arial" pitchFamily="34" charset="0"/>
              </a:endParaRPr>
            </a:p>
          </p:txBody>
        </p:sp>
      </p:grpSp>
    </p:spTree>
  </p:cSld>
  <p:clrMap bg1="lt1" tx1="dk1" bg2="lt2" tx2="dk2" accent1="accent1" accent2="accent2" accent3="accent3" accent4="accent4" accent5="accent5" accent6="accent6" hlink="hlink" folHlink="folHlink"/>
  <p:sldLayoutIdLst>
    <p:sldLayoutId id="2147484390" r:id="rId1"/>
    <p:sldLayoutId id="2147484382" r:id="rId2"/>
    <p:sldLayoutId id="2147484391" r:id="rId3"/>
    <p:sldLayoutId id="2147484383" r:id="rId4"/>
    <p:sldLayoutId id="2147484384" r:id="rId5"/>
    <p:sldLayoutId id="2147484385" r:id="rId6"/>
    <p:sldLayoutId id="2147484386" r:id="rId7"/>
    <p:sldLayoutId id="2147484387" r:id="rId8"/>
    <p:sldLayoutId id="2147484392" r:id="rId9"/>
    <p:sldLayoutId id="2147484388" r:id="rId10"/>
    <p:sldLayoutId id="2147484389" r:id="rId11"/>
  </p:sldLayoutIdLst>
  <p:txStyles>
    <p:titleStyle>
      <a:lvl1pPr algn="l" rtl="0" eaLnBrk="0" fontAlgn="base" hangingPunct="0">
        <a:spcBef>
          <a:spcPct val="0"/>
        </a:spcBef>
        <a:spcAft>
          <a:spcPct val="0"/>
        </a:spcAft>
        <a:defRPr sz="50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5000">
          <a:solidFill>
            <a:schemeClr val="tx2"/>
          </a:solidFill>
          <a:latin typeface="Calibri" pitchFamily="34" charset="0"/>
          <a:ea typeface="ＭＳ Ｐゴシック" charset="0"/>
          <a:cs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cs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cs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cs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ＭＳ Ｐゴシック" charset="0"/>
          <a:cs typeface="ＭＳ Ｐゴシック" charset="0"/>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cao.ie/"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careersportal.ie/" TargetMode="External"/><Relationship Id="rId4" Type="http://schemas.openxmlformats.org/officeDocument/2006/relationships/hyperlink" Target="http://www.gotocollege.i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6" descr="http://www.komplettblog.ie/wp-content/uploads/cloud-question-mark-cloud-computing.jpg"/>
          <p:cNvPicPr>
            <a:picLocks noChangeAspect="1" noChangeArrowheads="1"/>
          </p:cNvPicPr>
          <p:nvPr/>
        </p:nvPicPr>
        <p:blipFill>
          <a:blip r:embed="rId3" cstate="print"/>
          <a:srcRect/>
          <a:stretch>
            <a:fillRect/>
          </a:stretch>
        </p:blipFill>
        <p:spPr bwMode="auto">
          <a:xfrm>
            <a:off x="6750050" y="0"/>
            <a:ext cx="2393950" cy="6858000"/>
          </a:xfrm>
          <a:prstGeom prst="rect">
            <a:avLst/>
          </a:prstGeom>
          <a:noFill/>
          <a:ln w="9525">
            <a:noFill/>
            <a:miter lim="800000"/>
            <a:headEnd/>
            <a:tailEnd/>
          </a:ln>
        </p:spPr>
      </p:pic>
      <p:pic>
        <p:nvPicPr>
          <p:cNvPr id="15362" name="Picture 6" descr="http://www.komplettblog.ie/wp-content/uploads/cloud-question-mark-cloud-computing.jpg"/>
          <p:cNvPicPr>
            <a:picLocks noChangeAspect="1" noChangeArrowheads="1"/>
          </p:cNvPicPr>
          <p:nvPr/>
        </p:nvPicPr>
        <p:blipFill>
          <a:blip r:embed="rId3" cstate="print"/>
          <a:srcRect/>
          <a:stretch>
            <a:fillRect/>
          </a:stretch>
        </p:blipFill>
        <p:spPr bwMode="auto">
          <a:xfrm>
            <a:off x="0" y="0"/>
            <a:ext cx="2339975" cy="6858000"/>
          </a:xfrm>
          <a:prstGeom prst="rect">
            <a:avLst/>
          </a:prstGeom>
          <a:noFill/>
          <a:ln w="9525">
            <a:noFill/>
            <a:miter lim="800000"/>
            <a:headEnd/>
            <a:tailEnd/>
          </a:ln>
        </p:spPr>
      </p:pic>
      <p:pic>
        <p:nvPicPr>
          <p:cNvPr id="15363" name="Picture 6" descr="http://www.komplettblog.ie/wp-content/uploads/cloud-question-mark-cloud-computing.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5364" name="TextBox 3"/>
          <p:cNvSpPr txBox="1">
            <a:spLocks noChangeArrowheads="1"/>
          </p:cNvSpPr>
          <p:nvPr/>
        </p:nvSpPr>
        <p:spPr bwMode="auto">
          <a:xfrm>
            <a:off x="457200" y="1773238"/>
            <a:ext cx="8486775" cy="1200150"/>
          </a:xfrm>
          <a:prstGeom prst="rect">
            <a:avLst/>
          </a:prstGeom>
          <a:noFill/>
          <a:ln w="9525">
            <a:noFill/>
            <a:miter lim="800000"/>
            <a:headEnd/>
            <a:tailEnd/>
          </a:ln>
        </p:spPr>
        <p:txBody>
          <a:bodyPr wrap="none">
            <a:spAutoFit/>
          </a:bodyPr>
          <a:lstStyle/>
          <a:p>
            <a:pPr algn="ctr"/>
            <a:r>
              <a:rPr lang="en-IE" sz="3600">
                <a:solidFill>
                  <a:srgbClr val="FF0000"/>
                </a:solidFill>
              </a:rPr>
              <a:t>YOUR DESTINY COULD BE WRITTEN </a:t>
            </a:r>
          </a:p>
          <a:p>
            <a:pPr algn="ctr"/>
            <a:r>
              <a:rPr lang="en-IE" sz="3600">
                <a:solidFill>
                  <a:srgbClr val="FF0000"/>
                </a:solidFill>
              </a:rPr>
              <a:t>IN THE CLOUD ...</a:t>
            </a:r>
          </a:p>
        </p:txBody>
      </p:sp>
      <p:sp>
        <p:nvSpPr>
          <p:cNvPr id="15365" name="TextBox 11"/>
          <p:cNvSpPr txBox="1">
            <a:spLocks noChangeArrowheads="1"/>
          </p:cNvSpPr>
          <p:nvPr/>
        </p:nvSpPr>
        <p:spPr bwMode="auto">
          <a:xfrm>
            <a:off x="603250" y="3429000"/>
            <a:ext cx="8142288" cy="1384300"/>
          </a:xfrm>
          <a:prstGeom prst="rect">
            <a:avLst/>
          </a:prstGeom>
          <a:noFill/>
          <a:ln w="9525">
            <a:noFill/>
            <a:miter lim="800000"/>
            <a:headEnd/>
            <a:tailEnd/>
          </a:ln>
        </p:spPr>
        <p:txBody>
          <a:bodyPr wrap="none">
            <a:spAutoFit/>
          </a:bodyPr>
          <a:lstStyle/>
          <a:p>
            <a:pPr algn="ctr"/>
            <a:r>
              <a:rPr lang="en-IE" sz="2800">
                <a:solidFill>
                  <a:srgbClr val="FFFF00"/>
                </a:solidFill>
              </a:rPr>
              <a:t>… OR AN APP</a:t>
            </a:r>
          </a:p>
          <a:p>
            <a:pPr algn="ctr"/>
            <a:r>
              <a:rPr lang="en-IE" sz="2800">
                <a:solidFill>
                  <a:srgbClr val="FFFF00"/>
                </a:solidFill>
              </a:rPr>
              <a:t>… OR A COMPUTER GAME</a:t>
            </a:r>
          </a:p>
          <a:p>
            <a:pPr algn="ctr"/>
            <a:r>
              <a:rPr lang="en-IE" sz="2800">
                <a:solidFill>
                  <a:srgbClr val="FFFF00"/>
                </a:solidFill>
              </a:rPr>
              <a:t>… MAYBE EVEN A NEW OPERATING SYSTEM?</a:t>
            </a:r>
          </a:p>
        </p:txBody>
      </p:sp>
      <p:sp>
        <p:nvSpPr>
          <p:cNvPr id="5" name="TextBox 4"/>
          <p:cNvSpPr txBox="1"/>
          <p:nvPr/>
        </p:nvSpPr>
        <p:spPr>
          <a:xfrm>
            <a:off x="-39688" y="6062663"/>
            <a:ext cx="9169401" cy="369887"/>
          </a:xfrm>
          <a:prstGeom prst="rect">
            <a:avLst/>
          </a:prstGeom>
          <a:noFill/>
        </p:spPr>
        <p:txBody>
          <a:bodyPr wrap="none">
            <a:spAutoFit/>
          </a:bodyPr>
          <a:lstStyle/>
          <a:p>
            <a:pPr algn="ctr"/>
            <a:r>
              <a:rPr lang="en-IE" b="1">
                <a:effectLst>
                  <a:outerShdw blurRad="38100" dist="38100" dir="2700000" algn="tl">
                    <a:srgbClr val="C0C0C0"/>
                  </a:outerShdw>
                </a:effectLst>
                <a:cs typeface="Arial" pitchFamily="34" charset="0"/>
              </a:rPr>
              <a:t>STUDYING TOWARDS A JOB INDUSTRY THAT</a:t>
            </a:r>
            <a:r>
              <a:rPr lang="en-IE" altLang="en-US" b="1">
                <a:effectLst>
                  <a:outerShdw blurRad="38100" dist="38100" dir="2700000" algn="tl">
                    <a:srgbClr val="C0C0C0"/>
                  </a:outerShdw>
                </a:effectLst>
                <a:cs typeface="Arial" pitchFamily="34" charset="0"/>
              </a:rPr>
              <a:t>’</a:t>
            </a:r>
            <a:r>
              <a:rPr lang="en-IE" b="1">
                <a:effectLst>
                  <a:outerShdw blurRad="38100" dist="38100" dir="2700000" algn="tl">
                    <a:srgbClr val="C0C0C0"/>
                  </a:outerShdw>
                </a:effectLst>
                <a:cs typeface="Arial" pitchFamily="34" charset="0"/>
              </a:rPr>
              <a:t>S ONLY JUST GETTING STARTED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ubtitle 2"/>
          <p:cNvSpPr>
            <a:spLocks noGrp="1"/>
          </p:cNvSpPr>
          <p:nvPr>
            <p:ph type="subTitle" idx="1"/>
          </p:nvPr>
        </p:nvSpPr>
        <p:spPr>
          <a:xfrm>
            <a:off x="107950" y="692150"/>
            <a:ext cx="8928100" cy="5689600"/>
          </a:xfrm>
        </p:spPr>
        <p:txBody>
          <a:bodyPr/>
          <a:lstStyle/>
          <a:p>
            <a:pPr marR="0" algn="ctr" eaLnBrk="1" hangingPunct="1"/>
            <a:r>
              <a:rPr lang="en-IE" sz="1800" b="1" smtClean="0">
                <a:solidFill>
                  <a:srgbClr val="FFFF00"/>
                </a:solidFill>
                <a:latin typeface="Arial" pitchFamily="34" charset="0"/>
                <a:ea typeface="ＭＳ Ｐゴシック" pitchFamily="-84" charset="-128"/>
                <a:cs typeface="Arial" pitchFamily="34" charset="0"/>
              </a:rPr>
              <a:t>ACTIVITY 2</a:t>
            </a:r>
          </a:p>
          <a:p>
            <a:pPr marR="0" algn="ctr" eaLnBrk="1" hangingPunct="1"/>
            <a:endParaRPr lang="en-IE" sz="1800" b="1" u="sng" smtClean="0">
              <a:latin typeface="Arial" pitchFamily="34" charset="0"/>
              <a:ea typeface="ＭＳ Ｐゴシック" pitchFamily="-84" charset="-128"/>
              <a:cs typeface="Arial" pitchFamily="34" charset="0"/>
            </a:endParaRPr>
          </a:p>
          <a:p>
            <a:pPr marR="0" algn="l" eaLnBrk="1" hangingPunct="1"/>
            <a:r>
              <a:rPr lang="en-IE" sz="1800" smtClean="0">
                <a:latin typeface="Arial" pitchFamily="34" charset="0"/>
                <a:ea typeface="ＭＳ Ｐゴシック" pitchFamily="-84" charset="-128"/>
                <a:cs typeface="Arial" pitchFamily="34" charset="0"/>
              </a:rPr>
              <a:t>2. How would your idea fit in with the Cloud? To help we have listed the top 10 reasons for storing data in the Cloud:</a:t>
            </a:r>
          </a:p>
          <a:p>
            <a:pPr marR="0" algn="l" eaLnBrk="1" hangingPunct="1"/>
            <a:endParaRPr lang="en-IE" sz="1800" smtClean="0">
              <a:latin typeface="Arial" pitchFamily="34" charset="0"/>
              <a:ea typeface="ＭＳ Ｐゴシック" pitchFamily="-84" charset="-128"/>
              <a:cs typeface="Arial" pitchFamily="34" charset="0"/>
            </a:endParaRP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Automatic Back-Up – store your data without having to manually back it up.</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New Device – Transfer all of your information from the Cloud to your new PC or Laptop.</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Security – Cannot be accessed without a password, handy if your device is stolen.</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Universal Hardware – Access the same data from your computer, tablet or phone.</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Login Anywhere – Have the information when you need it, wherever you are.</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Synced – Everything is automatic, constantly updating all your devices.</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Get In, Get Out – Quick and easy to access, like a normal hard drive.</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Working Together – Colleagues, friends or family can view the same data.</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Broken Computers – Don</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t lose that valuable information!</a:t>
            </a: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 Data is Priceless – Always keep every bit of data you want, no need to delete anything again.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250825" y="692150"/>
            <a:ext cx="8713788" cy="1752600"/>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ACTIVITY 2</a:t>
            </a:r>
          </a:p>
          <a:p>
            <a:pPr marR="0" algn="ctr" eaLnBrk="1" hangingPunct="1"/>
            <a:endParaRPr lang="en-IE" sz="2000" b="1" smtClean="0">
              <a:latin typeface="Arial" pitchFamily="34" charset="0"/>
              <a:ea typeface="ＭＳ Ｐゴシック" pitchFamily="-84" charset="-128"/>
              <a:cs typeface="Arial" pitchFamily="34" charset="0"/>
            </a:endParaRPr>
          </a:p>
          <a:p>
            <a:pPr marR="0" algn="l" eaLnBrk="1" hangingPunct="1"/>
            <a:r>
              <a:rPr lang="en-IE" sz="2000" smtClean="0">
                <a:latin typeface="Arial" pitchFamily="34" charset="0"/>
                <a:ea typeface="ＭＳ Ｐゴシック" pitchFamily="-84" charset="-128"/>
                <a:cs typeface="Arial" pitchFamily="34" charset="0"/>
              </a:rPr>
              <a:t>3. Now present your idea to the rest of the class – and don</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t forget to think about the following before you do:</a:t>
            </a:r>
          </a:p>
          <a:p>
            <a:pPr marR="0" algn="l" eaLnBrk="1" hangingPunct="1"/>
            <a:endParaRPr lang="en-IE" sz="2000" smtClean="0">
              <a:latin typeface="Arial" pitchFamily="34" charset="0"/>
              <a:ea typeface="ＭＳ Ｐゴシック" pitchFamily="-84" charset="-128"/>
              <a:cs typeface="Arial" pitchFamily="34" charset="0"/>
            </a:endParaRPr>
          </a:p>
          <a:p>
            <a:pPr marR="0" algn="l" eaLnBrk="1" hangingPunct="1">
              <a:buFont typeface="Calibri" pitchFamily="34" charset="0"/>
              <a:buAutoNum type="arabicPeriod"/>
            </a:pPr>
            <a:r>
              <a:rPr lang="en-IE" sz="2000" smtClean="0">
                <a:latin typeface="Arial" pitchFamily="34" charset="0"/>
                <a:ea typeface="ＭＳ Ｐゴシック" pitchFamily="-84" charset="-128"/>
                <a:cs typeface="Arial" pitchFamily="34" charset="0"/>
              </a:rPr>
              <a:t>What could this be used for? </a:t>
            </a:r>
          </a:p>
          <a:p>
            <a:pPr marR="0" algn="l" eaLnBrk="1" hangingPunct="1">
              <a:buFont typeface="Calibri" pitchFamily="34" charset="0"/>
              <a:buAutoNum type="arabicPeriod"/>
            </a:pPr>
            <a:r>
              <a:rPr lang="en-IE" sz="2000" smtClean="0">
                <a:latin typeface="Arial" pitchFamily="34" charset="0"/>
                <a:ea typeface="ＭＳ Ｐゴシック" pitchFamily="-84" charset="-128"/>
                <a:cs typeface="Arial" pitchFamily="34" charset="0"/>
              </a:rPr>
              <a:t>Who would use it?</a:t>
            </a:r>
          </a:p>
          <a:p>
            <a:pPr marR="0" algn="l" eaLnBrk="1" hangingPunct="1">
              <a:buFont typeface="Calibri" pitchFamily="34" charset="0"/>
              <a:buAutoNum type="arabicPeriod"/>
            </a:pPr>
            <a:r>
              <a:rPr lang="en-IE" sz="2000" smtClean="0">
                <a:latin typeface="Arial" pitchFamily="34" charset="0"/>
                <a:ea typeface="ＭＳ Ｐゴシック" pitchFamily="-84" charset="-128"/>
                <a:cs typeface="Arial" pitchFamily="34" charset="0"/>
              </a:rPr>
              <a:t>Which company would benefit most from developing it?</a:t>
            </a:r>
          </a:p>
          <a:p>
            <a:pPr marR="0" algn="l" eaLnBrk="1" hangingPunct="1">
              <a:buFont typeface="Calibri" pitchFamily="34" charset="0"/>
              <a:buAutoNum type="arabicPeriod"/>
            </a:pPr>
            <a:r>
              <a:rPr lang="en-IE" sz="2000" smtClean="0">
                <a:latin typeface="Arial" pitchFamily="34" charset="0"/>
                <a:ea typeface="ＭＳ Ｐゴシック" pitchFamily="-84" charset="-128"/>
                <a:cs typeface="Arial" pitchFamily="34" charset="0"/>
              </a:rPr>
              <a:t>Why would anyone buy your idea?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ubtitle 2"/>
          <p:cNvSpPr>
            <a:spLocks noGrp="1"/>
          </p:cNvSpPr>
          <p:nvPr>
            <p:ph type="subTitle" idx="1"/>
          </p:nvPr>
        </p:nvSpPr>
        <p:spPr>
          <a:xfrm>
            <a:off x="107950" y="692150"/>
            <a:ext cx="8928100" cy="1752600"/>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REFLECTION</a:t>
            </a:r>
          </a:p>
          <a:p>
            <a:pPr marR="0" algn="ctr" eaLnBrk="1" hangingPunct="1"/>
            <a:endParaRPr lang="en-IE" sz="800" b="1" u="sng"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Well done on developing your first </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app in the cloud</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 You</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ve learned that:</a:t>
            </a: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The Cloud and app development are key areas in the job markets.</a:t>
            </a: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Big-name companies such as Apple, IBM, Microsoft &amp; Zynga have invested heavily in cloud computing.</a:t>
            </a: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Skilled people graduating from college can find jobs in these types of areas.</a:t>
            </a: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There are relevant courses available in all the major educational establishments.</a:t>
            </a: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Visit </a:t>
            </a:r>
          </a:p>
          <a:p>
            <a:pPr marR="0" algn="ctr" eaLnBrk="1" hangingPunct="1"/>
            <a:r>
              <a:rPr lang="en-IE" sz="2000" smtClean="0">
                <a:latin typeface="Arial" pitchFamily="34" charset="0"/>
                <a:ea typeface="ＭＳ Ｐゴシック" pitchFamily="-84" charset="-128"/>
                <a:cs typeface="Arial" pitchFamily="34" charset="0"/>
                <a:hlinkClick r:id="rId3"/>
              </a:rPr>
              <a:t>www.CAO.ie</a:t>
            </a:r>
            <a:r>
              <a:rPr lang="en-IE" sz="2000" smtClean="0">
                <a:latin typeface="Arial" pitchFamily="34" charset="0"/>
                <a:ea typeface="ＭＳ Ｐゴシック" pitchFamily="-84" charset="-128"/>
                <a:cs typeface="Arial" pitchFamily="34" charset="0"/>
              </a:rPr>
              <a:t>, </a:t>
            </a:r>
            <a:r>
              <a:rPr lang="en-IE" sz="2000" smtClean="0">
                <a:latin typeface="Arial" pitchFamily="34" charset="0"/>
                <a:ea typeface="ＭＳ Ｐゴシック" pitchFamily="-84" charset="-128"/>
                <a:cs typeface="Arial" pitchFamily="34" charset="0"/>
                <a:hlinkClick r:id="rId4"/>
              </a:rPr>
              <a:t>www.gotocollege.ie</a:t>
            </a:r>
            <a:r>
              <a:rPr lang="en-IE" sz="2000" smtClean="0">
                <a:latin typeface="Arial" pitchFamily="34" charset="0"/>
                <a:ea typeface="ＭＳ Ｐゴシック" pitchFamily="-84" charset="-128"/>
                <a:cs typeface="Arial" pitchFamily="34" charset="0"/>
              </a:rPr>
              <a:t> or </a:t>
            </a:r>
            <a:r>
              <a:rPr lang="en-IE" sz="2000" smtClean="0">
                <a:latin typeface="Arial" pitchFamily="34" charset="0"/>
                <a:ea typeface="ＭＳ Ｐゴシック" pitchFamily="-84" charset="-128"/>
                <a:cs typeface="Arial" pitchFamily="34" charset="0"/>
                <a:hlinkClick r:id="rId5"/>
              </a:rPr>
              <a:t>www.careersportal.ie</a:t>
            </a:r>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for course information. Don</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t forget to check out each institution directly!</a:t>
            </a:r>
          </a:p>
          <a:p>
            <a:pPr marR="0" algn="l" eaLnBrk="1" hangingPunct="1">
              <a:buFont typeface="Calibri" pitchFamily="34" charset="0"/>
              <a:buAutoNum type="arabicPeriod"/>
            </a:pPr>
            <a:endParaRPr lang="en-IE" sz="2000" smtClean="0">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ubtitle 2"/>
          <p:cNvSpPr>
            <a:spLocks noGrp="1"/>
          </p:cNvSpPr>
          <p:nvPr>
            <p:ph type="subTitle" idx="1"/>
          </p:nvPr>
        </p:nvSpPr>
        <p:spPr>
          <a:xfrm>
            <a:off x="107950" y="692150"/>
            <a:ext cx="8928100" cy="1752600"/>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STUDY THE CLOUD FOR A JOB ON THE GROUND</a:t>
            </a:r>
          </a:p>
          <a:p>
            <a:pPr marR="0" algn="ctr" eaLnBrk="1" hangingPunct="1"/>
            <a:endParaRPr lang="en-IE" sz="2000" b="1" smtClean="0">
              <a:latin typeface="Arial" pitchFamily="34" charset="0"/>
              <a:ea typeface="ＭＳ Ｐゴシック" pitchFamily="-84" charset="-128"/>
              <a:cs typeface="Arial" pitchFamily="34" charset="0"/>
            </a:endParaRPr>
          </a:p>
          <a:p>
            <a:pPr marR="0" algn="ctr" eaLnBrk="1" hangingPunct="1"/>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National College of Ireland has launched an initiative which aims to get the message across that, whatever your background, you can get a job in cloud computing.</a:t>
            </a:r>
            <a:r>
              <a:rPr lang="en-IE" altLang="en-US" sz="2000" smtClean="0">
                <a:latin typeface="Arial" pitchFamily="34" charset="0"/>
                <a:ea typeface="ＭＳ Ｐゴシック" pitchFamily="-84" charset="-128"/>
                <a:cs typeface="Arial" pitchFamily="34" charset="0"/>
              </a:rPr>
              <a:t>”</a:t>
            </a:r>
            <a:endParaRPr lang="en-IE" sz="2000" smtClean="0">
              <a:latin typeface="Arial" pitchFamily="34" charset="0"/>
              <a:ea typeface="ＭＳ Ｐゴシック" pitchFamily="-84" charset="-128"/>
              <a:cs typeface="Arial" pitchFamily="34" charset="0"/>
            </a:endParaRPr>
          </a:p>
          <a:p>
            <a:pPr marR="0" algn="ctr" eaLnBrk="1" hangingPunct="1"/>
            <a:endParaRPr lang="en-IE" sz="2000" smtClean="0">
              <a:latin typeface="Arial" pitchFamily="34" charset="0"/>
              <a:ea typeface="ＭＳ Ｐゴシック" pitchFamily="-84" charset="-128"/>
              <a:cs typeface="Arial" pitchFamily="34" charset="0"/>
            </a:endParaRPr>
          </a:p>
          <a:p>
            <a:pPr marR="0" algn="ctr" eaLnBrk="1" hangingPunct="1"/>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Dell recently announced Dublin as the site for its first Cloud Research and Development Centre, with 150 jobs. </a:t>
            </a:r>
            <a:r>
              <a:rPr lang="en-IE" sz="2000" i="1" smtClean="0">
                <a:latin typeface="Arial" pitchFamily="34" charset="0"/>
                <a:ea typeface="ＭＳ Ｐゴシック" pitchFamily="-84" charset="-128"/>
                <a:cs typeface="Arial" pitchFamily="34" charset="0"/>
              </a:rPr>
              <a:t>Farmville</a:t>
            </a:r>
            <a:r>
              <a:rPr lang="en-IE" sz="2000" smtClean="0">
                <a:latin typeface="Arial" pitchFamily="34" charset="0"/>
                <a:ea typeface="ＭＳ Ｐゴシック" pitchFamily="-84" charset="-128"/>
                <a:cs typeface="Arial" pitchFamily="34" charset="0"/>
              </a:rPr>
              <a:t> creator Zynga, the world's largest social game developer, announced a major office in Dublin with more than 100 staff. Aruba Networks announced it is establishing in Cork. IBM and Microsoft have also made several announcements in the cloud area in recent times.</a:t>
            </a:r>
            <a:r>
              <a:rPr lang="en-IE" altLang="en-US" sz="2000" smtClean="0">
                <a:latin typeface="Arial" pitchFamily="34" charset="0"/>
                <a:ea typeface="ＭＳ Ｐゴシック" pitchFamily="-84" charset="-128"/>
                <a:cs typeface="Arial" pitchFamily="34" charset="0"/>
              </a:rPr>
              <a:t>”</a:t>
            </a:r>
            <a:endParaRPr lang="en-IE" altLang="ja-JP" sz="2000" smtClean="0">
              <a:latin typeface="Arial" pitchFamily="34" charset="0"/>
              <a:ea typeface="ＭＳ Ｐゴシック" pitchFamily="-84" charset="-128"/>
              <a:cs typeface="Arial" pitchFamily="34" charset="0"/>
            </a:endParaRPr>
          </a:p>
          <a:p>
            <a:pPr marR="0" algn="l" eaLnBrk="1" hangingPunct="1">
              <a:buFont typeface="Calibri" pitchFamily="34" charset="0"/>
              <a:buAutoNum type="arabicPeriod"/>
            </a:pPr>
            <a:endParaRPr lang="en-IE" sz="2000" smtClean="0">
              <a:latin typeface="Arial" pitchFamily="34" charset="0"/>
              <a:ea typeface="ＭＳ Ｐゴシック" pitchFamily="-84" charset="-128"/>
              <a:cs typeface="Arial" pitchFamily="34" charset="0"/>
            </a:endParaRPr>
          </a:p>
        </p:txBody>
      </p:sp>
      <p:pic>
        <p:nvPicPr>
          <p:cNvPr id="39938" name="Picture 2" descr="http://www.komplettblog.ie/wp-content/uploads/dell-logo1.jpg"/>
          <p:cNvPicPr>
            <a:picLocks noChangeAspect="1" noChangeArrowheads="1"/>
          </p:cNvPicPr>
          <p:nvPr/>
        </p:nvPicPr>
        <p:blipFill>
          <a:blip r:embed="rId3" cstate="print"/>
          <a:srcRect/>
          <a:stretch>
            <a:fillRect/>
          </a:stretch>
        </p:blipFill>
        <p:spPr bwMode="auto">
          <a:xfrm>
            <a:off x="63500" y="4745038"/>
            <a:ext cx="2636838" cy="1976437"/>
          </a:xfrm>
          <a:prstGeom prst="rect">
            <a:avLst/>
          </a:prstGeom>
          <a:noFill/>
          <a:ln w="9525">
            <a:noFill/>
            <a:miter lim="800000"/>
            <a:headEnd/>
            <a:tailEnd/>
          </a:ln>
        </p:spPr>
      </p:pic>
      <p:pic>
        <p:nvPicPr>
          <p:cNvPr id="39939" name="Picture 4" descr="http://scm-l3.technorati.com/10/08/01/15603/020-zynga.jpg"/>
          <p:cNvPicPr>
            <a:picLocks noChangeAspect="1" noChangeArrowheads="1"/>
          </p:cNvPicPr>
          <p:nvPr/>
        </p:nvPicPr>
        <p:blipFill>
          <a:blip r:embed="rId4" cstate="print"/>
          <a:srcRect/>
          <a:stretch>
            <a:fillRect/>
          </a:stretch>
        </p:blipFill>
        <p:spPr bwMode="auto">
          <a:xfrm>
            <a:off x="5580063" y="4695825"/>
            <a:ext cx="3414712" cy="1990725"/>
          </a:xfrm>
          <a:prstGeom prst="rect">
            <a:avLst/>
          </a:prstGeom>
          <a:noFill/>
          <a:ln w="9525">
            <a:noFill/>
            <a:miter lim="800000"/>
            <a:headEnd/>
            <a:tailEnd/>
          </a:ln>
        </p:spPr>
      </p:pic>
      <p:pic>
        <p:nvPicPr>
          <p:cNvPr id="39940" name="Picture 6" descr="http://static.imerja.com/files/image/Vendor/aruba.jpg"/>
          <p:cNvPicPr>
            <a:picLocks noChangeAspect="1" noChangeArrowheads="1"/>
          </p:cNvPicPr>
          <p:nvPr/>
        </p:nvPicPr>
        <p:blipFill>
          <a:blip r:embed="rId5" cstate="print"/>
          <a:srcRect/>
          <a:stretch>
            <a:fillRect/>
          </a:stretch>
        </p:blipFill>
        <p:spPr bwMode="auto">
          <a:xfrm>
            <a:off x="1190625" y="2149475"/>
            <a:ext cx="1941513" cy="606425"/>
          </a:xfrm>
          <a:prstGeom prst="rect">
            <a:avLst/>
          </a:prstGeom>
          <a:noFill/>
          <a:ln w="9525">
            <a:noFill/>
            <a:miter lim="800000"/>
            <a:headEnd/>
            <a:tailEnd/>
          </a:ln>
        </p:spPr>
      </p:pic>
      <p:pic>
        <p:nvPicPr>
          <p:cNvPr id="39941" name="Picture 8" descr="http://upload.wikimedia.org/wikipedia/commons/thumb/5/51/IBM_logo.svg/200px-IBM_logo.svg.png"/>
          <p:cNvPicPr>
            <a:picLocks noChangeAspect="1" noChangeArrowheads="1"/>
          </p:cNvPicPr>
          <p:nvPr/>
        </p:nvPicPr>
        <p:blipFill>
          <a:blip r:embed="rId6" cstate="print"/>
          <a:srcRect/>
          <a:stretch>
            <a:fillRect/>
          </a:stretch>
        </p:blipFill>
        <p:spPr bwMode="auto">
          <a:xfrm>
            <a:off x="2843213" y="5172075"/>
            <a:ext cx="2592387" cy="1038225"/>
          </a:xfrm>
          <a:prstGeom prst="rect">
            <a:avLst/>
          </a:prstGeom>
          <a:noFill/>
          <a:ln w="9525">
            <a:noFill/>
            <a:miter lim="800000"/>
            <a:headEnd/>
            <a:tailEnd/>
          </a:ln>
        </p:spPr>
      </p:pic>
      <p:pic>
        <p:nvPicPr>
          <p:cNvPr id="39942" name="Picture 10" descr="http://obieosobalu.files.wordpress.com/2010/11/microsoft-logo1.jpg"/>
          <p:cNvPicPr>
            <a:picLocks noChangeAspect="1" noChangeArrowheads="1"/>
          </p:cNvPicPr>
          <p:nvPr/>
        </p:nvPicPr>
        <p:blipFill>
          <a:blip r:embed="rId7" cstate="print"/>
          <a:srcRect/>
          <a:stretch>
            <a:fillRect/>
          </a:stretch>
        </p:blipFill>
        <p:spPr bwMode="auto">
          <a:xfrm>
            <a:off x="5732463" y="2112963"/>
            <a:ext cx="2663825" cy="642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395288" y="404813"/>
            <a:ext cx="8928100" cy="503237"/>
          </a:xfrm>
        </p:spPr>
        <p:txBody>
          <a:bodyPr/>
          <a:lstStyle/>
          <a:p>
            <a:pPr marR="0" algn="l" eaLnBrk="1" hangingPunct="1">
              <a:defRPr/>
            </a:pPr>
            <a:r>
              <a:rPr lang="en-IE" sz="2400" b="1" dirty="0" smtClean="0">
                <a:solidFill>
                  <a:srgbClr val="FFFF00"/>
                </a:solidFill>
                <a:latin typeface="Arial" pitchFamily="34" charset="0"/>
                <a:ea typeface="+mn-ea"/>
                <a:cs typeface="Arial" pitchFamily="34" charset="0"/>
              </a:rPr>
              <a:t>Would you like to study app-building or cloud-computing?</a:t>
            </a:r>
          </a:p>
          <a:p>
            <a:pPr marR="0" algn="l" eaLnBrk="1" hangingPunct="1">
              <a:defRPr/>
            </a:pPr>
            <a:endParaRPr lang="en-IE" sz="2000" b="1" dirty="0" smtClean="0">
              <a:solidFill>
                <a:srgbClr val="FFFF00"/>
              </a:solidFill>
              <a:latin typeface="Arial" pitchFamily="34" charset="0"/>
              <a:ea typeface="+mn-ea"/>
              <a:cs typeface="Arial" pitchFamily="34" charset="0"/>
            </a:endParaRPr>
          </a:p>
          <a:p>
            <a:pPr marR="0" algn="l" eaLnBrk="1" hangingPunct="1">
              <a:defRPr/>
            </a:pPr>
            <a:endParaRPr lang="en-IE" sz="2000" dirty="0" smtClean="0">
              <a:latin typeface="Arial" pitchFamily="34" charset="0"/>
              <a:ea typeface="+mn-ea"/>
              <a:cs typeface="Arial" pitchFamily="34" charset="0"/>
            </a:endParaRPr>
          </a:p>
          <a:p>
            <a:pPr marL="342900" marR="0" indent="-342900" algn="l" eaLnBrk="1" hangingPunct="1">
              <a:buFont typeface="Arial" pitchFamily="34" charset="0"/>
              <a:buChar char="•"/>
              <a:defRPr/>
            </a:pPr>
            <a:endParaRPr lang="en-IE" sz="2000" dirty="0">
              <a:latin typeface="Arial" pitchFamily="34" charset="0"/>
              <a:ea typeface="+mn-ea"/>
              <a:cs typeface="Arial" pitchFamily="34" charset="0"/>
            </a:endParaRPr>
          </a:p>
        </p:txBody>
      </p:sp>
      <p:sp>
        <p:nvSpPr>
          <p:cNvPr id="3" name="TextBox 2"/>
          <p:cNvSpPr txBox="1"/>
          <p:nvPr/>
        </p:nvSpPr>
        <p:spPr>
          <a:xfrm>
            <a:off x="323850" y="1628775"/>
            <a:ext cx="8351838" cy="3754438"/>
          </a:xfrm>
          <a:prstGeom prst="rect">
            <a:avLst/>
          </a:prstGeom>
          <a:noFill/>
        </p:spPr>
        <p:txBody>
          <a:bodyPr>
            <a:spAutoFit/>
          </a:bodyPr>
          <a:lstStyle/>
          <a:p>
            <a:r>
              <a:rPr lang="en-IE" sz="2000" b="1">
                <a:solidFill>
                  <a:srgbClr val="FFFF00"/>
                </a:solidFill>
                <a:cs typeface="Arial" pitchFamily="34" charset="0"/>
              </a:rPr>
              <a:t>Here is a list of related further or higher education courses  for you to think about:</a:t>
            </a:r>
            <a:endParaRPr lang="en-IE" sz="2000" b="1">
              <a:solidFill>
                <a:srgbClr val="FF0000"/>
              </a:solidFill>
              <a:cs typeface="Arial" pitchFamily="34" charset="0"/>
            </a:endParaRPr>
          </a:p>
          <a:p>
            <a:pPr>
              <a:buFont typeface="Arial" pitchFamily="34" charset="0"/>
              <a:buChar char="•"/>
            </a:pPr>
            <a:r>
              <a:rPr lang="en-IE" b="1">
                <a:solidFill>
                  <a:srgbClr val="FF0000"/>
                </a:solidFill>
                <a:cs typeface="Arial" pitchFamily="34" charset="0"/>
              </a:rPr>
              <a:t>Level 6</a:t>
            </a:r>
            <a:r>
              <a:rPr lang="en-IE">
                <a:cs typeface="Arial" pitchFamily="34" charset="0"/>
              </a:rPr>
              <a:t> - Higher Certificate in Science in Computing (with Options in Computer Applications &amp; Commercial Programming, Computer Networking)</a:t>
            </a:r>
          </a:p>
          <a:p>
            <a:pPr>
              <a:buFont typeface="Arial" pitchFamily="34" charset="0"/>
              <a:buChar char="•"/>
            </a:pPr>
            <a:r>
              <a:rPr lang="en-IE" b="1">
                <a:solidFill>
                  <a:srgbClr val="FF0000"/>
                </a:solidFill>
                <a:cs typeface="Arial" pitchFamily="34" charset="0"/>
              </a:rPr>
              <a:t>Level 6 </a:t>
            </a:r>
            <a:r>
              <a:rPr lang="en-IE">
                <a:cs typeface="Arial" pitchFamily="34" charset="0"/>
              </a:rPr>
              <a:t>- Higher Certificate in Computing Applications and Support</a:t>
            </a:r>
          </a:p>
          <a:p>
            <a:pPr>
              <a:buFont typeface="Arial" pitchFamily="34" charset="0"/>
              <a:buChar char="•"/>
            </a:pPr>
            <a:r>
              <a:rPr lang="en-IE" b="1">
                <a:solidFill>
                  <a:srgbClr val="FF0000"/>
                </a:solidFill>
                <a:cs typeface="Arial" pitchFamily="34" charset="0"/>
              </a:rPr>
              <a:t>Level 7 </a:t>
            </a:r>
            <a:r>
              <a:rPr lang="en-IE">
                <a:cs typeface="Arial" pitchFamily="34" charset="0"/>
              </a:rPr>
              <a:t>- Bachelor of Science in Computing (incorporating 3 award options)</a:t>
            </a:r>
          </a:p>
          <a:p>
            <a:pPr>
              <a:buFont typeface="Arial" pitchFamily="34" charset="0"/>
              <a:buChar char="•"/>
            </a:pPr>
            <a:r>
              <a:rPr lang="en-IE" b="1">
                <a:solidFill>
                  <a:srgbClr val="FF0000"/>
                </a:solidFill>
                <a:cs typeface="Arial" pitchFamily="34" charset="0"/>
              </a:rPr>
              <a:t>Level 7</a:t>
            </a:r>
            <a:r>
              <a:rPr lang="en-IE">
                <a:cs typeface="Arial" pitchFamily="34" charset="0"/>
              </a:rPr>
              <a:t> – Bachelor of Science in Computing with Business Applications</a:t>
            </a:r>
          </a:p>
          <a:p>
            <a:pPr>
              <a:buFont typeface="Arial" pitchFamily="34" charset="0"/>
              <a:buChar char="•"/>
            </a:pPr>
            <a:r>
              <a:rPr lang="en-IE" b="1">
                <a:solidFill>
                  <a:srgbClr val="FF0000"/>
                </a:solidFill>
                <a:cs typeface="Arial" pitchFamily="34" charset="0"/>
              </a:rPr>
              <a:t>Level 7 </a:t>
            </a:r>
            <a:r>
              <a:rPr lang="en-IE">
                <a:cs typeface="Arial" pitchFamily="34" charset="0"/>
              </a:rPr>
              <a:t>- BSc in Multimedia Applications Development </a:t>
            </a:r>
          </a:p>
          <a:p>
            <a:pPr>
              <a:buFont typeface="Arial" pitchFamily="34" charset="0"/>
              <a:buChar char="•"/>
            </a:pPr>
            <a:r>
              <a:rPr lang="en-IE" b="1">
                <a:solidFill>
                  <a:srgbClr val="FF0000"/>
                </a:solidFill>
                <a:cs typeface="Arial" pitchFamily="34" charset="0"/>
              </a:rPr>
              <a:t>Level 8</a:t>
            </a:r>
            <a:r>
              <a:rPr lang="en-IE" b="1">
                <a:cs typeface="Arial" pitchFamily="34" charset="0"/>
              </a:rPr>
              <a:t> </a:t>
            </a:r>
            <a:r>
              <a:rPr lang="en-IE">
                <a:cs typeface="Arial" pitchFamily="34" charset="0"/>
              </a:rPr>
              <a:t>- B.Sc in Computer Applications (Bachelor Honours Degree)</a:t>
            </a:r>
          </a:p>
          <a:p>
            <a:pPr>
              <a:buFont typeface="Arial" pitchFamily="34" charset="0"/>
              <a:buChar char="•"/>
            </a:pPr>
            <a:r>
              <a:rPr lang="en-IE" b="1">
                <a:solidFill>
                  <a:srgbClr val="FF0000"/>
                </a:solidFill>
                <a:cs typeface="Arial" pitchFamily="34" charset="0"/>
              </a:rPr>
              <a:t>Level 8</a:t>
            </a:r>
            <a:r>
              <a:rPr lang="en-IE" b="1">
                <a:cs typeface="Arial" pitchFamily="34" charset="0"/>
              </a:rPr>
              <a:t> - </a:t>
            </a:r>
            <a:r>
              <a:rPr lang="en-IE">
                <a:cs typeface="Arial" pitchFamily="34" charset="0"/>
              </a:rPr>
              <a:t>BA (Hons) Marketing with Digital Media &amp; Cloud Computing</a:t>
            </a:r>
          </a:p>
          <a:p>
            <a:pPr>
              <a:buFont typeface="Arial" pitchFamily="34" charset="0"/>
              <a:buChar char="•"/>
            </a:pPr>
            <a:r>
              <a:rPr lang="en-IE" b="1">
                <a:solidFill>
                  <a:srgbClr val="FF0000"/>
                </a:solidFill>
                <a:cs typeface="Arial" pitchFamily="34" charset="0"/>
              </a:rPr>
              <a:t>Level 8 </a:t>
            </a:r>
            <a:r>
              <a:rPr lang="en-IE" b="1">
                <a:cs typeface="Arial" pitchFamily="34" charset="0"/>
              </a:rPr>
              <a:t>- </a:t>
            </a:r>
            <a:r>
              <a:rPr lang="en-IE">
                <a:cs typeface="Arial" pitchFamily="34" charset="0"/>
              </a:rPr>
              <a:t>BA (Hons) Business Information Systems with Cloud Computing</a:t>
            </a:r>
          </a:p>
          <a:p>
            <a:pPr>
              <a:buFont typeface="Arial" pitchFamily="34" charset="0"/>
              <a:buChar char="•"/>
            </a:pPr>
            <a:r>
              <a:rPr lang="en-IE" b="1">
                <a:solidFill>
                  <a:srgbClr val="FF0000"/>
                </a:solidFill>
                <a:cs typeface="Arial" pitchFamily="34" charset="0"/>
              </a:rPr>
              <a:t>Level 8</a:t>
            </a:r>
            <a:r>
              <a:rPr lang="en-IE" b="1">
                <a:cs typeface="Arial" pitchFamily="34" charset="0"/>
              </a:rPr>
              <a:t> </a:t>
            </a:r>
            <a:r>
              <a:rPr lang="en-IE">
                <a:cs typeface="Arial" pitchFamily="34" charset="0"/>
              </a:rPr>
              <a:t>- BSc (Hons) in Cloud Computing</a:t>
            </a:r>
          </a:p>
          <a:p>
            <a:pPr>
              <a:buFont typeface="Arial" pitchFamily="34" charset="0"/>
              <a:buChar char="•"/>
            </a:pPr>
            <a:r>
              <a:rPr lang="en-IE" b="1">
                <a:solidFill>
                  <a:srgbClr val="FF0000"/>
                </a:solidFill>
                <a:cs typeface="Arial" pitchFamily="34" charset="0"/>
              </a:rPr>
              <a:t>Level 9 </a:t>
            </a:r>
            <a:r>
              <a:rPr lang="en-IE">
                <a:cs typeface="Arial" pitchFamily="34" charset="0"/>
              </a:rPr>
              <a:t>- MSc in Cloud Computing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ubtitle 2"/>
          <p:cNvSpPr>
            <a:spLocks noGrp="1"/>
          </p:cNvSpPr>
          <p:nvPr>
            <p:ph type="subTitle" idx="1"/>
          </p:nvPr>
        </p:nvSpPr>
        <p:spPr>
          <a:xfrm>
            <a:off x="395288" y="692150"/>
            <a:ext cx="8208962" cy="1752600"/>
          </a:xfrm>
        </p:spPr>
        <p:txBody>
          <a:bodyPr/>
          <a:lstStyle/>
          <a:p>
            <a:pPr marR="0" algn="ctr" eaLnBrk="1" hangingPunct="1"/>
            <a:r>
              <a:rPr lang="en-IE" sz="2400" b="1" smtClean="0">
                <a:solidFill>
                  <a:srgbClr val="FFFF00"/>
                </a:solidFill>
                <a:latin typeface="Arial" pitchFamily="34" charset="0"/>
                <a:ea typeface="ＭＳ Ｐゴシック" pitchFamily="-84" charset="-128"/>
                <a:cs typeface="Arial" pitchFamily="34" charset="0"/>
              </a:rPr>
              <a:t>INTRODUCTION</a:t>
            </a:r>
          </a:p>
          <a:p>
            <a:pPr marR="0" algn="ctr" eaLnBrk="1" hangingPunct="1"/>
            <a:endParaRPr lang="en-IE" sz="1800" b="1" u="sng" smtClean="0">
              <a:latin typeface="Arial" pitchFamily="34" charset="0"/>
              <a:ea typeface="ＭＳ Ｐゴシック" pitchFamily="-84" charset="-128"/>
              <a:cs typeface="Arial" pitchFamily="34" charset="0"/>
            </a:endParaRPr>
          </a:p>
          <a:p>
            <a:pPr marR="0" algn="ctr" eaLnBrk="1" hangingPunct="1"/>
            <a:r>
              <a:rPr lang="en-IE" sz="2400" smtClean="0">
                <a:latin typeface="Arial" pitchFamily="34" charset="0"/>
                <a:ea typeface="ＭＳ Ｐゴシック" pitchFamily="-84" charset="-128"/>
                <a:cs typeface="Arial" pitchFamily="34" charset="0"/>
              </a:rPr>
              <a:t>Recent technological developments … upsurge in students taking up places in Software Programming, Cloud Computing and Application Design.</a:t>
            </a:r>
          </a:p>
          <a:p>
            <a:pPr marR="0" algn="ctr" eaLnBrk="1" hangingPunct="1"/>
            <a:endParaRPr lang="en-IE" sz="800" smtClean="0">
              <a:latin typeface="Arial" pitchFamily="34" charset="0"/>
              <a:ea typeface="ＭＳ Ｐゴシック" pitchFamily="-84" charset="-128"/>
              <a:cs typeface="Arial" pitchFamily="34" charset="0"/>
            </a:endParaRPr>
          </a:p>
          <a:p>
            <a:pPr marR="0" algn="ctr" eaLnBrk="1" hangingPunct="1"/>
            <a:r>
              <a:rPr lang="en-IE" sz="2400" smtClean="0">
                <a:latin typeface="Arial" pitchFamily="34" charset="0"/>
                <a:ea typeface="ＭＳ Ｐゴシック" pitchFamily="-84" charset="-128"/>
                <a:cs typeface="Arial" pitchFamily="34" charset="0"/>
              </a:rPr>
              <a:t>Have you downloaded apps on your phone?</a:t>
            </a:r>
          </a:p>
          <a:p>
            <a:pPr marR="0" algn="ctr" eaLnBrk="1" hangingPunct="1"/>
            <a:r>
              <a:rPr lang="en-IE" sz="2400" smtClean="0">
                <a:latin typeface="Arial" pitchFamily="34" charset="0"/>
                <a:ea typeface="ＭＳ Ｐゴシック" pitchFamily="-84" charset="-128"/>
                <a:cs typeface="Arial" pitchFamily="34" charset="0"/>
              </a:rPr>
              <a:t>Have you heard data being stored in </a:t>
            </a:r>
            <a:r>
              <a:rPr lang="en-IE" altLang="en-US" sz="2400" smtClean="0">
                <a:latin typeface="Arial" pitchFamily="34" charset="0"/>
                <a:ea typeface="ＭＳ Ｐゴシック" pitchFamily="-84" charset="-128"/>
                <a:cs typeface="Arial" pitchFamily="34" charset="0"/>
              </a:rPr>
              <a:t>‘</a:t>
            </a:r>
            <a:r>
              <a:rPr lang="en-IE" sz="2400" smtClean="0">
                <a:latin typeface="Arial" pitchFamily="34" charset="0"/>
                <a:ea typeface="ＭＳ Ｐゴシック" pitchFamily="-84" charset="-128"/>
                <a:cs typeface="Arial" pitchFamily="34" charset="0"/>
              </a:rPr>
              <a:t>the cloud</a:t>
            </a:r>
            <a:r>
              <a:rPr lang="en-IE" altLang="en-US" sz="2400" smtClean="0">
                <a:latin typeface="Arial" pitchFamily="34" charset="0"/>
                <a:ea typeface="ＭＳ Ｐゴシック" pitchFamily="-84" charset="-128"/>
                <a:cs typeface="Arial" pitchFamily="34" charset="0"/>
              </a:rPr>
              <a:t>’</a:t>
            </a:r>
            <a:r>
              <a:rPr lang="en-IE" sz="2400" smtClean="0">
                <a:latin typeface="Arial" pitchFamily="34" charset="0"/>
                <a:ea typeface="ＭＳ Ｐゴシック" pitchFamily="-84" charset="-128"/>
                <a:cs typeface="Arial" pitchFamily="34" charset="0"/>
              </a:rPr>
              <a:t> – for access wherever you are. </a:t>
            </a:r>
          </a:p>
          <a:p>
            <a:pPr marR="0" algn="ctr" eaLnBrk="1" hangingPunct="1"/>
            <a:r>
              <a:rPr lang="en-IE" sz="2400" smtClean="0">
                <a:latin typeface="Arial" pitchFamily="34" charset="0"/>
                <a:ea typeface="ＭＳ Ｐゴシック" pitchFamily="-84" charset="-128"/>
                <a:cs typeface="Arial" pitchFamily="34" charset="0"/>
              </a:rPr>
              <a:t>What does this mean for your future?</a:t>
            </a:r>
          </a:p>
          <a:p>
            <a:pPr marR="0" algn="ctr" eaLnBrk="1" hangingPunct="1"/>
            <a:endParaRPr lang="en-IE" sz="800" smtClean="0">
              <a:latin typeface="Arial" pitchFamily="34" charset="0"/>
              <a:ea typeface="ＭＳ Ｐゴシック" pitchFamily="-84" charset="-128"/>
              <a:cs typeface="Arial" pitchFamily="34" charset="0"/>
            </a:endParaRPr>
          </a:p>
          <a:p>
            <a:pPr marR="0" algn="ctr" eaLnBrk="1" hangingPunct="1"/>
            <a:r>
              <a:rPr lang="en-IE" sz="2400" smtClean="0">
                <a:latin typeface="Arial" pitchFamily="34" charset="0"/>
                <a:ea typeface="ＭＳ Ｐゴシック" pitchFamily="-84" charset="-128"/>
                <a:cs typeface="Arial" pitchFamily="34" charset="0"/>
              </a:rPr>
              <a:t>As we move beyond the physical realm of hardware, companies like Apple, Goa, Microsoft, Force, etc need lots of skilled professionals in these new areas.</a:t>
            </a:r>
          </a:p>
          <a:p>
            <a:pPr marR="0" algn="ctr" eaLnBrk="1" hangingPunct="1"/>
            <a:endParaRPr lang="en-IE" sz="800" smtClean="0">
              <a:latin typeface="Arial" pitchFamily="34" charset="0"/>
              <a:ea typeface="ＭＳ Ｐゴシック" pitchFamily="-84" charset="-128"/>
              <a:cs typeface="Arial" pitchFamily="34" charset="0"/>
            </a:endParaRPr>
          </a:p>
          <a:p>
            <a:pPr marR="0" algn="ctr" eaLnBrk="1" hangingPunct="1"/>
            <a:r>
              <a:rPr lang="en-IE" sz="2400" smtClean="0">
                <a:solidFill>
                  <a:srgbClr val="7030A0"/>
                </a:solidFill>
                <a:latin typeface="Arial" pitchFamily="34" charset="0"/>
                <a:ea typeface="ＭＳ Ｐゴシック" pitchFamily="-84" charset="-128"/>
                <a:cs typeface="Arial" pitchFamily="34" charset="0"/>
              </a:rPr>
              <a:t>Let</a:t>
            </a:r>
            <a:r>
              <a:rPr lang="en-IE" altLang="en-US" sz="2400" smtClean="0">
                <a:solidFill>
                  <a:srgbClr val="7030A0"/>
                </a:solidFill>
                <a:latin typeface="Arial" pitchFamily="34" charset="0"/>
                <a:ea typeface="ＭＳ Ｐゴシック" pitchFamily="-84" charset="-128"/>
                <a:cs typeface="Arial" pitchFamily="34" charset="0"/>
              </a:rPr>
              <a:t>’</a:t>
            </a:r>
            <a:r>
              <a:rPr lang="en-IE" sz="2400" smtClean="0">
                <a:solidFill>
                  <a:srgbClr val="7030A0"/>
                </a:solidFill>
                <a:latin typeface="Arial" pitchFamily="34" charset="0"/>
                <a:ea typeface="ＭＳ Ｐゴシック" pitchFamily="-84" charset="-128"/>
                <a:cs typeface="Arial" pitchFamily="34" charset="0"/>
              </a:rPr>
              <a:t>s explore a small sample of this concept – and look at </a:t>
            </a:r>
            <a:r>
              <a:rPr lang="en-IE" altLang="en-US" sz="2400" smtClean="0">
                <a:solidFill>
                  <a:srgbClr val="7030A0"/>
                </a:solidFill>
                <a:latin typeface="Arial" pitchFamily="34" charset="0"/>
                <a:ea typeface="ＭＳ Ｐゴシック" pitchFamily="-84" charset="-128"/>
                <a:cs typeface="Arial" pitchFamily="34" charset="0"/>
              </a:rPr>
              <a:t>‘</a:t>
            </a:r>
            <a:r>
              <a:rPr lang="en-IE" altLang="ja-JP" sz="2400" smtClean="0">
                <a:solidFill>
                  <a:srgbClr val="7030A0"/>
                </a:solidFill>
                <a:latin typeface="Arial" pitchFamily="34" charset="0"/>
                <a:ea typeface="ＭＳ Ｐゴシック" pitchFamily="-84" charset="-128"/>
                <a:cs typeface="Arial" pitchFamily="34" charset="0"/>
              </a:rPr>
              <a:t>The Cloud</a:t>
            </a:r>
            <a:r>
              <a:rPr lang="en-IE" altLang="en-US" sz="2400" smtClean="0">
                <a:solidFill>
                  <a:srgbClr val="7030A0"/>
                </a:solidFill>
                <a:latin typeface="Arial" pitchFamily="34" charset="0"/>
                <a:ea typeface="ＭＳ Ｐゴシック" pitchFamily="-84" charset="-128"/>
                <a:cs typeface="Arial" pitchFamily="34" charset="0"/>
              </a:rPr>
              <a:t>’</a:t>
            </a:r>
            <a:endParaRPr lang="en-IE" sz="2400" smtClean="0">
              <a:solidFill>
                <a:srgbClr val="7030A0"/>
              </a:solidFill>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2"/>
          <p:cNvSpPr>
            <a:spLocks noGrp="1"/>
          </p:cNvSpPr>
          <p:nvPr>
            <p:ph type="subTitle" idx="1"/>
          </p:nvPr>
        </p:nvSpPr>
        <p:spPr>
          <a:xfrm>
            <a:off x="395288" y="692150"/>
            <a:ext cx="8208962" cy="720725"/>
          </a:xfrm>
        </p:spPr>
        <p:txBody>
          <a:bodyPr/>
          <a:lstStyle/>
          <a:p>
            <a:pPr marR="0" algn="ctr" eaLnBrk="1" hangingPunct="1"/>
            <a:r>
              <a:rPr lang="en-IE" sz="2400" b="1" u="sng" smtClean="0">
                <a:solidFill>
                  <a:srgbClr val="FFFF00"/>
                </a:solidFill>
                <a:latin typeface="Arial" pitchFamily="34" charset="0"/>
                <a:ea typeface="ＭＳ Ｐゴシック" pitchFamily="-84" charset="-128"/>
                <a:cs typeface="Arial" pitchFamily="34" charset="0"/>
              </a:rPr>
              <a:t>CLOUD COMPUTING</a:t>
            </a:r>
          </a:p>
          <a:p>
            <a:pPr marR="0" algn="ctr" eaLnBrk="1" hangingPunct="1"/>
            <a:endParaRPr lang="en-IE" sz="1800" b="1" u="sng" smtClean="0">
              <a:latin typeface="Arial" pitchFamily="34" charset="0"/>
              <a:ea typeface="ＭＳ Ｐゴシック" pitchFamily="-84" charset="-128"/>
              <a:cs typeface="Arial" pitchFamily="34" charset="0"/>
            </a:endParaRPr>
          </a:p>
        </p:txBody>
      </p:sp>
      <p:pic>
        <p:nvPicPr>
          <p:cNvPr id="19458" name="Picture 2" descr="http://bluemilecloud.com/wp-content/uploads/2010/10/cloudstration.jpg"/>
          <p:cNvPicPr>
            <a:picLocks noChangeAspect="1" noChangeArrowheads="1"/>
          </p:cNvPicPr>
          <p:nvPr/>
        </p:nvPicPr>
        <p:blipFill>
          <a:blip r:embed="rId3" cstate="print"/>
          <a:srcRect/>
          <a:stretch>
            <a:fillRect/>
          </a:stretch>
        </p:blipFill>
        <p:spPr bwMode="auto">
          <a:xfrm>
            <a:off x="0" y="0"/>
            <a:ext cx="914558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107950" y="692150"/>
            <a:ext cx="8891588" cy="1752600"/>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WHAT IS CLOUD COMPUTING?</a:t>
            </a:r>
          </a:p>
          <a:p>
            <a:pPr marR="0" algn="ctr" eaLnBrk="1" hangingPunct="1"/>
            <a:endParaRPr lang="en-IE" sz="2000" b="1" u="sng" smtClean="0">
              <a:latin typeface="Arial" pitchFamily="34" charset="0"/>
              <a:ea typeface="ＭＳ Ｐゴシック" pitchFamily="-84" charset="-128"/>
              <a:cs typeface="Arial" pitchFamily="34" charset="0"/>
            </a:endParaRPr>
          </a:p>
          <a:p>
            <a:pPr marR="0" algn="l" eaLnBrk="1" hangingPunct="1">
              <a:buFont typeface="Arial" pitchFamily="34" charset="0"/>
              <a:buChar char="•"/>
            </a:pPr>
            <a:r>
              <a:rPr lang="en-IE" sz="2000" smtClean="0">
                <a:latin typeface="Arial" pitchFamily="34" charset="0"/>
                <a:ea typeface="ＭＳ Ｐゴシック" pitchFamily="-84" charset="-128"/>
                <a:cs typeface="Arial" pitchFamily="34" charset="0"/>
              </a:rPr>
              <a:t> Delivery of computing as a service rather than a product</a:t>
            </a:r>
          </a:p>
          <a:p>
            <a:pPr marR="0" algn="l" eaLnBrk="1" hangingPunct="1">
              <a:buFont typeface="Arial" pitchFamily="34" charset="0"/>
              <a:buChar char="•"/>
            </a:pPr>
            <a:r>
              <a:rPr lang="en-IE" sz="2000" smtClean="0">
                <a:latin typeface="Arial" pitchFamily="34" charset="0"/>
                <a:ea typeface="ＭＳ Ｐゴシック" pitchFamily="-84" charset="-128"/>
                <a:cs typeface="Arial" pitchFamily="34" charset="0"/>
              </a:rPr>
              <a:t> Resources, software and information provided to computers and other devices  as a utility (like the electricity grid) </a:t>
            </a:r>
          </a:p>
          <a:p>
            <a:pPr marR="0" algn="l" eaLnBrk="1" hangingPunct="1">
              <a:buFont typeface="Arial" pitchFamily="34" charset="0"/>
              <a:buChar char="•"/>
            </a:pPr>
            <a:r>
              <a:rPr lang="en-IE" sz="2000" smtClean="0">
                <a:latin typeface="Arial" pitchFamily="34" charset="0"/>
                <a:ea typeface="ＭＳ Ｐゴシック" pitchFamily="-84" charset="-128"/>
                <a:cs typeface="Arial" pitchFamily="34" charset="0"/>
              </a:rPr>
              <a:t> The Cloud is accessed over a network (typically the Internet)</a:t>
            </a:r>
          </a:p>
          <a:p>
            <a:pPr marR="0" algn="l" eaLnBrk="1" hangingPunct="1">
              <a:buFont typeface="Arial" pitchFamily="34" charset="0"/>
              <a:buChar char="•"/>
            </a:pPr>
            <a:r>
              <a:rPr lang="en-IE" sz="2000" smtClean="0">
                <a:latin typeface="Arial" pitchFamily="34" charset="0"/>
                <a:ea typeface="ＭＳ Ｐゴシック" pitchFamily="-84" charset="-128"/>
                <a:cs typeface="Arial" pitchFamily="34" charset="0"/>
              </a:rPr>
              <a:t> Companies like Apple and Google deliver applications via the Internet (through a web browser)</a:t>
            </a:r>
          </a:p>
          <a:p>
            <a:pPr marR="0" algn="l" eaLnBrk="1" hangingPunct="1">
              <a:buFont typeface="Arial" pitchFamily="34" charset="0"/>
              <a:buChar char="•"/>
            </a:pPr>
            <a:r>
              <a:rPr lang="en-IE" sz="2000" smtClean="0">
                <a:latin typeface="Arial" pitchFamily="34" charset="0"/>
                <a:ea typeface="ＭＳ Ｐゴシック" pitchFamily="-84" charset="-128"/>
                <a:cs typeface="Arial" pitchFamily="34" charset="0"/>
              </a:rPr>
              <a:t> Businesses or consumers can store software and data on servers at a remote location held by their service provider – accessible from any location at any time</a:t>
            </a:r>
          </a:p>
          <a:p>
            <a:pPr marR="0" algn="l" eaLnBrk="1" hangingPunct="1">
              <a:buFont typeface="Arial" pitchFamily="34" charset="0"/>
              <a:buChar char="•"/>
            </a:pPr>
            <a:endParaRPr lang="en-IE" sz="2000" smtClean="0">
              <a:latin typeface="Arial" pitchFamily="34" charset="0"/>
              <a:ea typeface="ＭＳ Ｐゴシック" pitchFamily="-84" charset="-128"/>
              <a:cs typeface="Arial" pitchFamily="34" charset="0"/>
            </a:endParaRPr>
          </a:p>
          <a:p>
            <a:pPr marR="0" algn="ctr" eaLnBrk="1" hangingPunct="1"/>
            <a:r>
              <a:rPr lang="en-IE" sz="2000" smtClean="0">
                <a:latin typeface="Arial" pitchFamily="34" charset="0"/>
                <a:ea typeface="ＭＳ Ｐゴシック" pitchFamily="-84" charset="-128"/>
                <a:cs typeface="Arial" pitchFamily="34" charset="0"/>
              </a:rPr>
              <a:t>Do you own a </a:t>
            </a:r>
            <a:r>
              <a:rPr lang="en-IE" sz="2000" smtClean="0">
                <a:solidFill>
                  <a:srgbClr val="FF0000"/>
                </a:solidFill>
                <a:latin typeface="Arial" pitchFamily="34" charset="0"/>
                <a:ea typeface="ＭＳ Ｐゴシック" pitchFamily="-84" charset="-128"/>
                <a:cs typeface="Arial" pitchFamily="34" charset="0"/>
              </a:rPr>
              <a:t>Phone, Laptop, PC, Tablet or iPad</a:t>
            </a:r>
            <a:r>
              <a:rPr lang="en-IE" sz="2000" smtClean="0">
                <a:latin typeface="Arial" pitchFamily="34" charset="0"/>
                <a:ea typeface="ＭＳ Ｐゴシック" pitchFamily="-84" charset="-128"/>
                <a:cs typeface="Arial" pitchFamily="34" charset="0"/>
              </a:rPr>
              <a:t>?</a:t>
            </a:r>
          </a:p>
          <a:p>
            <a:pPr marR="0" algn="ctr" eaLnBrk="1" hangingPunct="1"/>
            <a:r>
              <a:rPr lang="en-IE" sz="2000" smtClean="0">
                <a:latin typeface="Arial" pitchFamily="34" charset="0"/>
                <a:ea typeface="ＭＳ Ｐゴシック" pitchFamily="-84" charset="-128"/>
                <a:cs typeface="Arial" pitchFamily="34" charset="0"/>
              </a:rPr>
              <a:t>Have you ever </a:t>
            </a:r>
            <a:r>
              <a:rPr lang="en-IE" sz="2000" smtClean="0">
                <a:solidFill>
                  <a:srgbClr val="7030A0"/>
                </a:solidFill>
                <a:latin typeface="Arial" pitchFamily="34" charset="0"/>
                <a:ea typeface="ＭＳ Ｐゴシック" pitchFamily="-84" charset="-128"/>
                <a:cs typeface="Arial" pitchFamily="34" charset="0"/>
              </a:rPr>
              <a:t>sent an email, a text, downloaded a song or movie, or used an app on your phone like Facebook</a:t>
            </a:r>
            <a:r>
              <a:rPr lang="en-IE" sz="2000" smtClean="0">
                <a:latin typeface="Arial" pitchFamily="34" charset="0"/>
                <a:ea typeface="ＭＳ Ｐゴシック" pitchFamily="-84" charset="-128"/>
                <a:cs typeface="Arial" pitchFamily="34" charset="0"/>
              </a:rPr>
              <a:t>?</a:t>
            </a:r>
          </a:p>
          <a:p>
            <a:pPr marR="0" algn="ctr" eaLnBrk="1" hangingPunct="1"/>
            <a:endParaRPr lang="en-IE" sz="2000" b="1" smtClean="0">
              <a:effectLst>
                <a:outerShdw blurRad="38100" dist="38100" dir="2700000" algn="tl">
                  <a:srgbClr val="04617B"/>
                </a:outerShdw>
              </a:effectLst>
              <a:latin typeface="Arial" pitchFamily="34" charset="0"/>
              <a:ea typeface="ＭＳ Ｐゴシック" pitchFamily="-84" charset="-128"/>
              <a:cs typeface="Arial" pitchFamily="34" charset="0"/>
            </a:endParaRPr>
          </a:p>
          <a:p>
            <a:pPr marR="0" algn="ctr" eaLnBrk="1" hangingPunct="1"/>
            <a:r>
              <a:rPr lang="en-IE" sz="2000" b="1" smtClean="0">
                <a:effectLst>
                  <a:outerShdw blurRad="38100" dist="38100" dir="2700000" algn="tl">
                    <a:srgbClr val="04617B"/>
                  </a:outerShdw>
                </a:effectLst>
                <a:latin typeface="Arial" pitchFamily="34" charset="0"/>
                <a:ea typeface="ＭＳ Ｐゴシック" pitchFamily="-84" charset="-128"/>
                <a:cs typeface="Arial" pitchFamily="34" charset="0"/>
              </a:rPr>
              <a:t>Then you have already used the Cloud!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3" cstate="print"/>
          <a:srcRect/>
          <a:stretch>
            <a:fillRect/>
          </a:stretch>
        </p:blipFill>
        <p:spPr bwMode="auto">
          <a:xfrm>
            <a:off x="0" y="-31750"/>
            <a:ext cx="9144000" cy="6878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144463" y="692150"/>
            <a:ext cx="8891587" cy="5761038"/>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THE PROS AND THE CONS</a:t>
            </a:r>
          </a:p>
          <a:p>
            <a:pPr marR="0" algn="ctr" eaLnBrk="1" hangingPunct="1"/>
            <a:endParaRPr lang="en-IE" sz="2000" b="1" u="sng" smtClean="0">
              <a:latin typeface="Arial" pitchFamily="34" charset="0"/>
              <a:ea typeface="ＭＳ Ｐゴシック" pitchFamily="-84" charset="-128"/>
              <a:cs typeface="Arial" pitchFamily="34" charset="0"/>
            </a:endParaRPr>
          </a:p>
          <a:p>
            <a:pPr marR="0" algn="ctr" eaLnBrk="1" hangingPunct="1"/>
            <a:endParaRPr lang="en-IE" sz="800" smtClean="0">
              <a:latin typeface="Arial" pitchFamily="34" charset="0"/>
              <a:ea typeface="ＭＳ Ｐゴシック" pitchFamily="-84" charset="-128"/>
              <a:cs typeface="Arial" pitchFamily="34" charset="0"/>
            </a:endParaRPr>
          </a:p>
          <a:p>
            <a:pPr marR="0" algn="ctr"/>
            <a:r>
              <a:rPr lang="en-IE" sz="2000" smtClean="0">
                <a:latin typeface="Arial" pitchFamily="34" charset="0"/>
                <a:ea typeface="ＭＳ Ｐゴシック" pitchFamily="-84" charset="-128"/>
                <a:cs typeface="Arial" pitchFamily="34" charset="0"/>
              </a:rPr>
              <a:t>﻿About 37% of companies are already using cloud infrastructure, or web-connected data centers, to run their information technology operations, according to a survey by Advanced Micro Devices.</a:t>
            </a:r>
          </a:p>
          <a:p>
            <a:pPr marR="0" algn="ctr"/>
            <a:endParaRPr lang="en-IE" sz="800" smtClean="0">
              <a:latin typeface="Arial" pitchFamily="34" charset="0"/>
              <a:ea typeface="ＭＳ Ｐゴシック" pitchFamily="-84" charset="-128"/>
              <a:cs typeface="Arial" pitchFamily="34" charset="0"/>
            </a:endParaRPr>
          </a:p>
          <a:p>
            <a:pPr marR="0" algn="ctr"/>
            <a:r>
              <a:rPr lang="en-IE" sz="2000" smtClean="0">
                <a:latin typeface="Arial" pitchFamily="34" charset="0"/>
                <a:ea typeface="ＭＳ Ｐゴシック" pitchFamily="-84" charset="-128"/>
                <a:cs typeface="Arial" pitchFamily="34" charset="0"/>
              </a:rPr>
              <a:t>About 63% of the above companies said they are already seeing benefits from using the Cloud. </a:t>
            </a:r>
          </a:p>
          <a:p>
            <a:pPr marR="0" algn="ctr"/>
            <a:endParaRPr lang="en-IE" sz="2000" smtClean="0">
              <a:latin typeface="Arial" pitchFamily="34" charset="0"/>
              <a:ea typeface="ＭＳ Ｐゴシック" pitchFamily="-84" charset="-128"/>
              <a:cs typeface="Arial" pitchFamily="34" charset="0"/>
            </a:endParaRPr>
          </a:p>
          <a:p>
            <a:pPr marR="0" algn="ctr"/>
            <a:r>
              <a:rPr lang="en-IE" sz="2000" smtClean="0">
                <a:latin typeface="Arial" pitchFamily="34" charset="0"/>
                <a:ea typeface="ＭＳ Ｐゴシック" pitchFamily="-84" charset="-128"/>
                <a:cs typeface="Arial" pitchFamily="34" charset="0"/>
              </a:rPr>
              <a:t>This is a sector that requires and will require graduates in software programming for some time to come.</a:t>
            </a:r>
          </a:p>
          <a:p>
            <a:pPr marR="0" algn="ctr"/>
            <a:endParaRPr lang="en-IE" sz="800" smtClean="0">
              <a:latin typeface="Arial" pitchFamily="34" charset="0"/>
              <a:ea typeface="ＭＳ Ｐゴシック" pitchFamily="-84" charset="-128"/>
              <a:cs typeface="Arial" pitchFamily="34" charset="0"/>
            </a:endParaRPr>
          </a:p>
          <a:p>
            <a:pPr marR="0" algn="ctr"/>
            <a:r>
              <a:rPr lang="en-IE" sz="2000" smtClean="0">
                <a:latin typeface="Arial" pitchFamily="34" charset="0"/>
                <a:ea typeface="ＭＳ Ｐゴシック" pitchFamily="-84" charset="-128"/>
                <a:cs typeface="Arial" pitchFamily="34" charset="0"/>
              </a:rPr>
              <a:t>Some companies are refusing to use the Cloud. For those, security and loss of data are the biggest concerns. Recent incidents such as Amazon</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s big cloud outage and Sony</a:t>
            </a:r>
            <a:r>
              <a:rPr lang="en-IE" altLang="en-US" sz="2000" smtClean="0">
                <a:latin typeface="Arial" pitchFamily="34" charset="0"/>
                <a:ea typeface="ＭＳ Ｐゴシック" pitchFamily="-84" charset="-128"/>
                <a:cs typeface="Arial" pitchFamily="34" charset="0"/>
              </a:rPr>
              <a:t>’</a:t>
            </a:r>
            <a:r>
              <a:rPr lang="en-IE" sz="2000" smtClean="0">
                <a:latin typeface="Arial" pitchFamily="34" charset="0"/>
                <a:ea typeface="ＭＳ Ｐゴシック" pitchFamily="-84" charset="-128"/>
                <a:cs typeface="Arial" pitchFamily="34" charset="0"/>
              </a:rPr>
              <a:t>s PlayStation Network attack are likely to stoke those fears.</a:t>
            </a:r>
          </a:p>
          <a:p>
            <a:pPr marR="0" algn="ctr"/>
            <a:endParaRPr lang="en-IE" sz="800" smtClean="0">
              <a:latin typeface="Arial" pitchFamily="34" charset="0"/>
              <a:ea typeface="ＭＳ Ｐゴシック" pitchFamily="-84" charset="-128"/>
              <a:cs typeface="Arial" pitchFamily="34" charset="0"/>
            </a:endParaRPr>
          </a:p>
          <a:p>
            <a:pPr marR="0" algn="ctr"/>
            <a:r>
              <a:rPr lang="en-IE" sz="2000" smtClean="0">
                <a:latin typeface="Arial" pitchFamily="34" charset="0"/>
                <a:ea typeface="ＭＳ Ｐゴシック" pitchFamily="-84" charset="-128"/>
                <a:cs typeface="Arial" pitchFamily="34" charset="0"/>
              </a:rPr>
              <a:t>So not everyone likes the Cloud …</a:t>
            </a:r>
          </a:p>
          <a:p>
            <a:pPr marR="0" algn="ctr" eaLnBrk="1" hangingPunct="1"/>
            <a:endParaRPr lang="en-IE" sz="2000" b="1" smtClean="0">
              <a:effectLst>
                <a:outerShdw blurRad="38100" dist="38100" dir="2700000" algn="tl">
                  <a:srgbClr val="04617B"/>
                </a:outerShdw>
              </a:effectLst>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https://lh3.googleusercontent.com/-AUKbL7DYqd4/Tghl9RDtoQI/AAAAAAAABmg/j4pxyQypbgI/grandpa_simpson_yelling_at_cloud.jpg"/>
          <p:cNvPicPr>
            <a:picLocks noChangeAspect="1" noChangeArrowheads="1"/>
          </p:cNvPicPr>
          <p:nvPr/>
        </p:nvPicPr>
        <p:blipFill>
          <a:blip r:embed="rId3" cstate="print"/>
          <a:srcRect/>
          <a:stretch>
            <a:fillRect/>
          </a:stretch>
        </p:blipFill>
        <p:spPr bwMode="auto">
          <a:xfrm>
            <a:off x="1116013" y="908050"/>
            <a:ext cx="6570662" cy="4929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ubtitle 2"/>
          <p:cNvSpPr>
            <a:spLocks noGrp="1"/>
          </p:cNvSpPr>
          <p:nvPr>
            <p:ph type="subTitle" idx="1"/>
          </p:nvPr>
        </p:nvSpPr>
        <p:spPr>
          <a:xfrm>
            <a:off x="107950" y="692150"/>
            <a:ext cx="8928100" cy="1752600"/>
          </a:xfrm>
        </p:spPr>
        <p:txBody>
          <a:bodyPr/>
          <a:lstStyle/>
          <a:p>
            <a:pPr marR="0" algn="ctr" eaLnBrk="1" hangingPunct="1"/>
            <a:r>
              <a:rPr lang="en-IE" sz="2000" b="1" smtClean="0">
                <a:solidFill>
                  <a:srgbClr val="FFFF00"/>
                </a:solidFill>
                <a:latin typeface="Arial" pitchFamily="34" charset="0"/>
                <a:ea typeface="ＭＳ Ｐゴシック" pitchFamily="-84" charset="-128"/>
                <a:cs typeface="Arial" pitchFamily="34" charset="0"/>
              </a:rPr>
              <a:t>ACTIVITY 1</a:t>
            </a:r>
          </a:p>
          <a:p>
            <a:pPr marR="0" algn="ctr" eaLnBrk="1" hangingPunct="1"/>
            <a:endParaRPr lang="en-IE" sz="2000" b="1" smtClean="0">
              <a:latin typeface="Arial" pitchFamily="34" charset="0"/>
              <a:ea typeface="ＭＳ Ｐゴシック" pitchFamily="-84" charset="-128"/>
              <a:cs typeface="Arial" pitchFamily="34" charset="0"/>
            </a:endParaRPr>
          </a:p>
          <a:p>
            <a:pPr marR="0" algn="ctr" eaLnBrk="1" hangingPunct="1"/>
            <a:r>
              <a:rPr lang="en-IE" sz="4000" smtClean="0">
                <a:latin typeface="Arial" pitchFamily="34" charset="0"/>
                <a:ea typeface="ＭＳ Ｐゴシック" pitchFamily="-84" charset="-128"/>
                <a:cs typeface="Arial" pitchFamily="34" charset="0"/>
              </a:rPr>
              <a:t>Brainstorm the types of apps or forms of cloud-computing that students use regularly</a:t>
            </a:r>
          </a:p>
          <a:p>
            <a:pPr marR="0" algn="ctr" eaLnBrk="1" hangingPunct="1"/>
            <a:endParaRPr lang="en-IE" sz="4000" smtClean="0">
              <a:latin typeface="Arial" pitchFamily="34" charset="0"/>
              <a:ea typeface="ＭＳ Ｐゴシック" pitchFamily="-84" charset="-128"/>
              <a:cs typeface="Arial" pitchFamily="34" charset="0"/>
            </a:endParaRPr>
          </a:p>
          <a:p>
            <a:pPr marR="0" algn="ctr" eaLnBrk="1" hangingPunct="1"/>
            <a:r>
              <a:rPr lang="en-IE" sz="4000" smtClean="0">
                <a:solidFill>
                  <a:srgbClr val="7030A0"/>
                </a:solidFill>
                <a:latin typeface="Arial" pitchFamily="34" charset="0"/>
                <a:ea typeface="ＭＳ Ｐゴシック" pitchFamily="-84" charset="-128"/>
                <a:cs typeface="Arial" pitchFamily="34" charset="0"/>
              </a:rPr>
              <a:t>Split into 5 groups and carry out the following tasks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title 2"/>
          <p:cNvSpPr>
            <a:spLocks noGrp="1"/>
          </p:cNvSpPr>
          <p:nvPr>
            <p:ph type="subTitle" idx="1"/>
          </p:nvPr>
        </p:nvSpPr>
        <p:spPr>
          <a:xfrm>
            <a:off x="107950" y="692150"/>
            <a:ext cx="8928100" cy="1584325"/>
          </a:xfrm>
        </p:spPr>
        <p:txBody>
          <a:bodyPr/>
          <a:lstStyle/>
          <a:p>
            <a:pPr marR="0" algn="ctr" eaLnBrk="1" hangingPunct="1"/>
            <a:r>
              <a:rPr lang="en-IE" sz="1800" b="1" smtClean="0">
                <a:solidFill>
                  <a:srgbClr val="FFFF00"/>
                </a:solidFill>
                <a:latin typeface="Arial" pitchFamily="34" charset="0"/>
                <a:ea typeface="ＭＳ Ｐゴシック" pitchFamily="-84" charset="-128"/>
                <a:cs typeface="Arial" pitchFamily="34" charset="0"/>
              </a:rPr>
              <a:t>ACTIVITY 2</a:t>
            </a:r>
          </a:p>
          <a:p>
            <a:pPr marR="0" algn="ctr" eaLnBrk="1" hangingPunct="1"/>
            <a:endParaRPr lang="en-IE" sz="1800" b="1" smtClean="0">
              <a:latin typeface="Arial" pitchFamily="34" charset="0"/>
              <a:ea typeface="ＭＳ Ｐゴシック" pitchFamily="-84" charset="-128"/>
              <a:cs typeface="Arial" pitchFamily="34" charset="0"/>
            </a:endParaRPr>
          </a:p>
          <a:p>
            <a:pPr marR="0" algn="l"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Think of an idea for a simple iPhone/Mobile </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app</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 (can be anything) and give it a name. To help, here are a few of the most downloaded apps:</a:t>
            </a:r>
          </a:p>
          <a:p>
            <a:pPr marR="0" algn="l"/>
            <a:endParaRPr lang="en-IE" sz="1800" smtClean="0">
              <a:latin typeface="Arial" pitchFamily="34" charset="0"/>
              <a:ea typeface="ＭＳ Ｐゴシック" pitchFamily="-84" charset="-128"/>
              <a:cs typeface="Arial" pitchFamily="34" charset="0"/>
            </a:endParaRPr>
          </a:p>
          <a:p>
            <a:pPr marR="0" algn="l"/>
            <a:r>
              <a:rPr lang="en-IE" sz="1800" smtClean="0">
                <a:latin typeface="Arial" pitchFamily="34" charset="0"/>
                <a:ea typeface="ＭＳ Ｐゴシック" pitchFamily="-84" charset="-128"/>
                <a:cs typeface="Arial" pitchFamily="34" charset="0"/>
              </a:rPr>
              <a:t>Angry Birds</a:t>
            </a:r>
          </a:p>
          <a:p>
            <a:pPr marR="0" algn="l"/>
            <a:r>
              <a:rPr lang="en-IE" sz="1800" smtClean="0">
                <a:latin typeface="Arial" pitchFamily="34" charset="0"/>
                <a:ea typeface="ＭＳ Ｐゴシック" pitchFamily="-84" charset="-128"/>
                <a:cs typeface="Arial" pitchFamily="34" charset="0"/>
              </a:rPr>
              <a:t>WhatsApp Messenger</a:t>
            </a:r>
          </a:p>
          <a:p>
            <a:pPr marR="0" algn="l"/>
            <a:r>
              <a:rPr lang="en-IE" sz="1800" smtClean="0">
                <a:latin typeface="Arial" pitchFamily="34" charset="0"/>
                <a:ea typeface="ＭＳ Ｐゴシック" pitchFamily="-84" charset="-128"/>
                <a:cs typeface="Arial" pitchFamily="34" charset="0"/>
              </a:rPr>
              <a:t>TuneIn Radio</a:t>
            </a:r>
          </a:p>
          <a:p>
            <a:pPr marR="0" algn="l"/>
            <a:r>
              <a:rPr lang="en-IE" sz="1800" smtClean="0">
                <a:latin typeface="Arial" pitchFamily="34" charset="0"/>
                <a:ea typeface="ＭＳ Ｐゴシック" pitchFamily="-84" charset="-128"/>
                <a:cs typeface="Arial" pitchFamily="34" charset="0"/>
              </a:rPr>
              <a:t>Flight Control</a:t>
            </a:r>
          </a:p>
          <a:p>
            <a:pPr marR="0" algn="l"/>
            <a:r>
              <a:rPr lang="en-IE" sz="1800" smtClean="0">
                <a:latin typeface="Arial" pitchFamily="34" charset="0"/>
                <a:ea typeface="ＭＳ Ｐゴシック" pitchFamily="-84" charset="-128"/>
                <a:cs typeface="Arial" pitchFamily="34" charset="0"/>
              </a:rPr>
              <a:t>Traffic Rush</a:t>
            </a:r>
          </a:p>
          <a:p>
            <a:pPr marR="0" algn="l"/>
            <a:r>
              <a:rPr lang="en-IE" sz="1800" smtClean="0">
                <a:latin typeface="Arial" pitchFamily="34" charset="0"/>
                <a:ea typeface="ＭＳ Ｐゴシック" pitchFamily="-84" charset="-128"/>
                <a:cs typeface="Arial" pitchFamily="34" charset="0"/>
              </a:rPr>
              <a:t>Tap Tap Revenge 2.6</a:t>
            </a:r>
          </a:p>
          <a:p>
            <a:pPr marR="0" algn="l"/>
            <a:r>
              <a:rPr lang="en-IE" sz="1800" smtClean="0">
                <a:latin typeface="Arial" pitchFamily="34" charset="0"/>
                <a:ea typeface="ＭＳ Ｐゴシック" pitchFamily="-84" charset="-128"/>
                <a:cs typeface="Arial" pitchFamily="34" charset="0"/>
              </a:rPr>
              <a:t>Facebook</a:t>
            </a:r>
          </a:p>
          <a:p>
            <a:pPr marR="0" algn="l"/>
            <a:r>
              <a:rPr lang="en-IE" sz="1800" smtClean="0">
                <a:latin typeface="Arial" pitchFamily="34" charset="0"/>
                <a:ea typeface="ＭＳ Ｐゴシック" pitchFamily="-84" charset="-128"/>
                <a:cs typeface="Arial" pitchFamily="34" charset="0"/>
              </a:rPr>
              <a:t>eBay Mobile</a:t>
            </a:r>
          </a:p>
          <a:p>
            <a:pPr marR="0" algn="l"/>
            <a:r>
              <a:rPr lang="en-IE" sz="1800" smtClean="0">
                <a:latin typeface="Arial" pitchFamily="34" charset="0"/>
                <a:ea typeface="ＭＳ Ｐゴシック" pitchFamily="-84" charset="-128"/>
                <a:cs typeface="Arial" pitchFamily="34" charset="0"/>
              </a:rPr>
              <a:t>Google Mobile App</a:t>
            </a:r>
          </a:p>
          <a:p>
            <a:pPr marR="0" algn="l"/>
            <a:r>
              <a:rPr lang="en-IE" sz="1800" smtClean="0">
                <a:latin typeface="Arial" pitchFamily="34" charset="0"/>
                <a:ea typeface="ＭＳ Ｐゴシック" pitchFamily="-84" charset="-128"/>
                <a:cs typeface="Arial" pitchFamily="34" charset="0"/>
              </a:rPr>
              <a:t>Shazam</a:t>
            </a:r>
          </a:p>
          <a:p>
            <a:pPr marR="0" algn="l"/>
            <a:r>
              <a:rPr lang="en-IE" sz="1800" smtClean="0">
                <a:latin typeface="Arial" pitchFamily="34" charset="0"/>
                <a:ea typeface="ＭＳ Ｐゴシック" pitchFamily="-84" charset="-128"/>
                <a:cs typeface="Arial" pitchFamily="34" charset="0"/>
              </a:rPr>
              <a:t>Google Earth</a:t>
            </a:r>
          </a:p>
          <a:p>
            <a:pPr marR="0" algn="l"/>
            <a:r>
              <a:rPr lang="en-IE" sz="1800" smtClean="0">
                <a:latin typeface="Arial" pitchFamily="34" charset="0"/>
                <a:ea typeface="ＭＳ Ｐゴシック" pitchFamily="-84" charset="-128"/>
                <a:cs typeface="Arial" pitchFamily="34" charset="0"/>
              </a:rPr>
              <a:t>Skype</a:t>
            </a:r>
          </a:p>
          <a:p>
            <a:pPr marR="0" algn="l"/>
            <a:r>
              <a:rPr lang="en-IE" sz="1800" smtClean="0">
                <a:latin typeface="Arial" pitchFamily="34" charset="0"/>
                <a:ea typeface="ＭＳ Ｐゴシック" pitchFamily="-84" charset="-128"/>
                <a:cs typeface="Arial" pitchFamily="34" charset="0"/>
              </a:rPr>
              <a:t>Twitter</a:t>
            </a:r>
          </a:p>
          <a:p>
            <a:pPr marR="0" algn="l"/>
            <a:endParaRPr lang="en-IE" sz="1800" smtClean="0">
              <a:latin typeface="Arial" pitchFamily="34" charset="0"/>
              <a:ea typeface="ＭＳ Ｐゴシック" pitchFamily="-84" charset="-128"/>
              <a:cs typeface="Arial" pitchFamily="34" charset="0"/>
            </a:endParaRPr>
          </a:p>
        </p:txBody>
      </p:sp>
      <p:sp>
        <p:nvSpPr>
          <p:cNvPr id="31746" name="TextBox 1"/>
          <p:cNvSpPr txBox="1">
            <a:spLocks noChangeArrowheads="1"/>
          </p:cNvSpPr>
          <p:nvPr/>
        </p:nvSpPr>
        <p:spPr bwMode="auto">
          <a:xfrm>
            <a:off x="4067175" y="2349500"/>
            <a:ext cx="4503738" cy="3970338"/>
          </a:xfrm>
          <a:prstGeom prst="rect">
            <a:avLst/>
          </a:prstGeom>
          <a:noFill/>
          <a:ln w="9525">
            <a:noFill/>
            <a:miter lim="800000"/>
            <a:headEnd/>
            <a:tailEnd/>
          </a:ln>
        </p:spPr>
        <p:txBody>
          <a:bodyPr wrap="none">
            <a:spAutoFit/>
          </a:bodyPr>
          <a:lstStyle/>
          <a:p>
            <a:r>
              <a:rPr lang="en-IE"/>
              <a:t>Movies by Flixster – with Rotten Tomatoes</a:t>
            </a:r>
          </a:p>
          <a:p>
            <a:r>
              <a:rPr lang="en-IE"/>
              <a:t>Bump</a:t>
            </a:r>
          </a:p>
          <a:p>
            <a:r>
              <a:rPr lang="en-IE"/>
              <a:t>Sky News</a:t>
            </a:r>
          </a:p>
          <a:p>
            <a:r>
              <a:rPr lang="en-IE"/>
              <a:t>Labyrinth</a:t>
            </a:r>
          </a:p>
          <a:p>
            <a:r>
              <a:rPr lang="en-IE"/>
              <a:t>Flick Kick Football</a:t>
            </a:r>
          </a:p>
          <a:p>
            <a:r>
              <a:rPr lang="en-IE"/>
              <a:t>Internet Radio Box</a:t>
            </a:r>
          </a:p>
          <a:p>
            <a:r>
              <a:rPr lang="en-IE"/>
              <a:t>Backbreaker Football</a:t>
            </a:r>
          </a:p>
          <a:p>
            <a:r>
              <a:rPr lang="en-IE"/>
              <a:t>Pocket Universe: Virtual Sky Astronomy</a:t>
            </a:r>
          </a:p>
          <a:p>
            <a:r>
              <a:rPr lang="en-IE"/>
              <a:t>IM+ Pro</a:t>
            </a:r>
          </a:p>
          <a:p>
            <a:r>
              <a:rPr lang="en-IE"/>
              <a:t>Tube Map</a:t>
            </a:r>
          </a:p>
          <a:p>
            <a:r>
              <a:rPr lang="en-IE"/>
              <a:t>Solitaire</a:t>
            </a:r>
          </a:p>
          <a:p>
            <a:r>
              <a:rPr lang="en-IE"/>
              <a:t>iBooks</a:t>
            </a:r>
          </a:p>
          <a:p>
            <a:r>
              <a:rPr lang="en-IE"/>
              <a:t>Remote</a:t>
            </a:r>
          </a:p>
          <a:p>
            <a:r>
              <a:rPr lang="en-IE"/>
              <a:t>BBC News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1866</TotalTime>
  <Words>1020</Words>
  <Application>Microsoft Office PowerPoint</Application>
  <PresentationFormat>On-screen Show (4:3)</PresentationFormat>
  <Paragraphs>147</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ＭＳ Ｐゴシック</vt:lpstr>
      <vt:lpstr>Calibri</vt:lpstr>
      <vt:lpstr>Constantia</vt:lpstr>
      <vt:lpstr>Wingdings 2</vt: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andrew</dc:creator>
  <cp:lastModifiedBy>edel.travers</cp:lastModifiedBy>
  <cp:revision>178</cp:revision>
  <cp:lastPrinted>2013-04-09T14:45:39Z</cp:lastPrinted>
  <dcterms:created xsi:type="dcterms:W3CDTF">2011-07-27T21:07:04Z</dcterms:created>
  <dcterms:modified xsi:type="dcterms:W3CDTF">2013-10-09T09:49:26Z</dcterms:modified>
</cp:coreProperties>
</file>