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646" autoAdjust="0"/>
    <p:restoredTop sz="98925" autoAdjust="0"/>
  </p:normalViewPr>
  <p:slideViewPr>
    <p:cSldViewPr>
      <p:cViewPr varScale="1">
        <p:scale>
          <a:sx n="71" d="100"/>
          <a:sy n="71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F031B-C301-43D2-A3F1-4E656563F8B4}" type="datetimeFigureOut">
              <a:rPr lang="en-IE" smtClean="0"/>
              <a:pPr/>
              <a:t>09/10/2013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D39F3-6557-462F-86FC-DC513924B2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319681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D39F3-6557-462F-86FC-DC513924B2CE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D39F3-6557-462F-86FC-DC513924B2CE}" type="slidenum">
              <a:rPr lang="en-IE" smtClean="0"/>
              <a:pPr/>
              <a:t>10</a:t>
            </a:fld>
            <a:endParaRPr lang="en-I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D39F3-6557-462F-86FC-DC513924B2CE}" type="slidenum">
              <a:rPr lang="en-IE" smtClean="0"/>
              <a:pPr/>
              <a:t>11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D39F3-6557-462F-86FC-DC513924B2CE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D39F3-6557-462F-86FC-DC513924B2CE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D39F3-6557-462F-86FC-DC513924B2CE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D39F3-6557-462F-86FC-DC513924B2CE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D39F3-6557-462F-86FC-DC513924B2CE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D39F3-6557-462F-86FC-DC513924B2CE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D39F3-6557-462F-86FC-DC513924B2CE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D39F3-6557-462F-86FC-DC513924B2CE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7C7E-524A-429B-97ED-047EACC46009}" type="datetimeFigureOut">
              <a:rPr lang="en-IE" smtClean="0"/>
              <a:pPr/>
              <a:t>09/10/2013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8E3F-F11B-481D-A55D-2D0C22F5DBA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7C7E-524A-429B-97ED-047EACC46009}" type="datetimeFigureOut">
              <a:rPr lang="en-IE" smtClean="0"/>
              <a:pPr/>
              <a:t>09/10/2013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8E3F-F11B-481D-A55D-2D0C22F5DBA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7C7E-524A-429B-97ED-047EACC46009}" type="datetimeFigureOut">
              <a:rPr lang="en-IE" smtClean="0"/>
              <a:pPr/>
              <a:t>09/10/2013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8E3F-F11B-481D-A55D-2D0C22F5DBA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7C7E-524A-429B-97ED-047EACC46009}" type="datetimeFigureOut">
              <a:rPr lang="en-IE" smtClean="0"/>
              <a:pPr/>
              <a:t>09/10/2013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8E3F-F11B-481D-A55D-2D0C22F5DBA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7C7E-524A-429B-97ED-047EACC46009}" type="datetimeFigureOut">
              <a:rPr lang="en-IE" smtClean="0"/>
              <a:pPr/>
              <a:t>09/10/2013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8E3F-F11B-481D-A55D-2D0C22F5DBA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7C7E-524A-429B-97ED-047EACC46009}" type="datetimeFigureOut">
              <a:rPr lang="en-IE" smtClean="0"/>
              <a:pPr/>
              <a:t>09/10/2013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8E3F-F11B-481D-A55D-2D0C22F5DBA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7C7E-524A-429B-97ED-047EACC46009}" type="datetimeFigureOut">
              <a:rPr lang="en-IE" smtClean="0"/>
              <a:pPr/>
              <a:t>09/10/2013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8E3F-F11B-481D-A55D-2D0C22F5DBA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7C7E-524A-429B-97ED-047EACC46009}" type="datetimeFigureOut">
              <a:rPr lang="en-IE" smtClean="0"/>
              <a:pPr/>
              <a:t>09/10/2013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8E3F-F11B-481D-A55D-2D0C22F5DBA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7C7E-524A-429B-97ED-047EACC46009}" type="datetimeFigureOut">
              <a:rPr lang="en-IE" smtClean="0"/>
              <a:pPr/>
              <a:t>09/10/2013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8E3F-F11B-481D-A55D-2D0C22F5DBA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7C7E-524A-429B-97ED-047EACC46009}" type="datetimeFigureOut">
              <a:rPr lang="en-IE" smtClean="0"/>
              <a:pPr/>
              <a:t>09/10/2013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8E3F-F11B-481D-A55D-2D0C22F5DBA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7C7E-524A-429B-97ED-047EACC46009}" type="datetimeFigureOut">
              <a:rPr lang="en-IE" smtClean="0"/>
              <a:pPr/>
              <a:t>09/10/2013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8E3F-F11B-481D-A55D-2D0C22F5DBA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57C7E-524A-429B-97ED-047EACC46009}" type="datetimeFigureOut">
              <a:rPr lang="en-IE" smtClean="0"/>
              <a:pPr/>
              <a:t>09/10/2013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48E3F-F11B-481D-A55D-2D0C22F5DBAF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priceisrightinfo.com/PriceIsRightLogo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980728"/>
            <a:ext cx="5390728" cy="4590542"/>
          </a:xfrm>
          <a:prstGeom prst="rect">
            <a:avLst/>
          </a:prstGeom>
          <a:noFill/>
        </p:spPr>
      </p:pic>
      <p:cxnSp>
        <p:nvCxnSpPr>
          <p:cNvPr id="7" name="Straight Connector 6"/>
          <p:cNvCxnSpPr/>
          <p:nvPr/>
        </p:nvCxnSpPr>
        <p:spPr>
          <a:xfrm flipV="1">
            <a:off x="4139952" y="2348880"/>
            <a:ext cx="2592288" cy="8640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139952" y="2348880"/>
            <a:ext cx="2880320" cy="9361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995936" y="1916832"/>
            <a:ext cx="3168352" cy="15696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 w="11430"/>
                <a:solidFill>
                  <a:schemeClr val="accent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JOB</a:t>
            </a:r>
            <a:endParaRPr lang="en-US" sz="9600" b="1" cap="none" spc="0" dirty="0">
              <a:ln w="11430"/>
              <a:solidFill>
                <a:schemeClr val="accent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LAST CHANCE! HOW MUCH WOULD THIS PERSON EARN PER YEAR OR PER HOUR?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4149080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SINGER ON LOW PAY?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83768" y="4725144"/>
            <a:ext cx="4320480" cy="1754326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€22,500.00</a:t>
            </a:r>
          </a:p>
          <a:p>
            <a:pPr algn="ctr"/>
            <a:r>
              <a:rPr lang="en-IE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(€12.21ph)</a:t>
            </a:r>
          </a:p>
        </p:txBody>
      </p:sp>
      <p:pic>
        <p:nvPicPr>
          <p:cNvPr id="64514" name="Picture 2" descr="http://www.printhis.biz/wp-content/uploads/2010/06/retro-singer-thumb12889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620688"/>
            <a:ext cx="3170994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04664"/>
            <a:ext cx="9144000" cy="1107996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Thank you for playing</a:t>
            </a:r>
            <a:endParaRPr lang="en-US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Picture 2" descr="http://www.priceisrightinfo.com/PriceIsRightLogo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1628800"/>
            <a:ext cx="5390728" cy="4590542"/>
          </a:xfrm>
          <a:prstGeom prst="rect">
            <a:avLst/>
          </a:prstGeom>
          <a:noFill/>
        </p:spPr>
      </p:pic>
      <p:cxnSp>
        <p:nvCxnSpPr>
          <p:cNvPr id="4" name="Straight Connector 3"/>
          <p:cNvCxnSpPr/>
          <p:nvPr/>
        </p:nvCxnSpPr>
        <p:spPr>
          <a:xfrm flipV="1">
            <a:off x="4067944" y="2996952"/>
            <a:ext cx="2592288" cy="8640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067944" y="2996952"/>
            <a:ext cx="2880320" cy="9361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923928" y="2564904"/>
            <a:ext cx="3168352" cy="15696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 w="11430"/>
                <a:solidFill>
                  <a:schemeClr val="accent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JOB</a:t>
            </a:r>
            <a:endParaRPr lang="en-US" sz="9600" b="1" cap="none" spc="0" dirty="0">
              <a:ln w="11430"/>
              <a:solidFill>
                <a:schemeClr val="accent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PLAY</a:t>
            </a:r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The aim of this game is to guess whether the next occupation’s salary is higher or lower than the one currently in play.</a:t>
            </a:r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For example, if you are a ‘Display Artist’ earning an average salary of €28,718 (€15.58ph), would you be earning more or less than a ‘Lighting Technician’ also on an average salary?</a:t>
            </a:r>
            <a:endParaRPr lang="en-IE" dirty="0"/>
          </a:p>
        </p:txBody>
      </p:sp>
      <p:pic>
        <p:nvPicPr>
          <p:cNvPr id="7170" name="Picture 2" descr="http://www.freepatentsonline.com/D0490860-0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492896"/>
            <a:ext cx="1872208" cy="2526167"/>
          </a:xfrm>
          <a:prstGeom prst="rect">
            <a:avLst/>
          </a:prstGeom>
          <a:noFill/>
        </p:spPr>
      </p:pic>
      <p:grpSp>
        <p:nvGrpSpPr>
          <p:cNvPr id="14" name="Group 13"/>
          <p:cNvGrpSpPr/>
          <p:nvPr/>
        </p:nvGrpSpPr>
        <p:grpSpPr>
          <a:xfrm>
            <a:off x="1403648" y="2492896"/>
            <a:ext cx="1872208" cy="2520280"/>
            <a:chOff x="1403648" y="2276872"/>
            <a:chExt cx="1872208" cy="2520280"/>
          </a:xfrm>
        </p:grpSpPr>
        <p:sp>
          <p:nvSpPr>
            <p:cNvPr id="9" name="Rectangle 8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03648" y="2348880"/>
              <a:ext cx="1872208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SALES ASSISTANT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€22,099.50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€11.99ph</a:t>
              </a:r>
              <a:endParaRPr lang="en-IE" sz="2400" b="1" dirty="0"/>
            </a:p>
          </p:txBody>
        </p:sp>
      </p:grpSp>
      <p:sp>
        <p:nvSpPr>
          <p:cNvPr id="11" name="Right Arrow 10"/>
          <p:cNvSpPr/>
          <p:nvPr/>
        </p:nvSpPr>
        <p:spPr>
          <a:xfrm>
            <a:off x="3419872" y="2636912"/>
            <a:ext cx="2088232" cy="64807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TextBox 11"/>
          <p:cNvSpPr txBox="1"/>
          <p:nvPr/>
        </p:nvSpPr>
        <p:spPr>
          <a:xfrm>
            <a:off x="3635896" y="3429000"/>
            <a:ext cx="16167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sz="3200" b="1" dirty="0" smtClean="0">
                <a:solidFill>
                  <a:srgbClr val="00FF00"/>
                </a:solidFill>
              </a:rPr>
              <a:t>HIGHER</a:t>
            </a:r>
          </a:p>
          <a:p>
            <a:pPr algn="ctr"/>
            <a:r>
              <a:rPr lang="en-IE" sz="3200" b="1" dirty="0" smtClean="0"/>
              <a:t>OR</a:t>
            </a:r>
          </a:p>
          <a:p>
            <a:pPr algn="ctr"/>
            <a:r>
              <a:rPr lang="en-IE" sz="3200" b="1" dirty="0" smtClean="0">
                <a:solidFill>
                  <a:srgbClr val="FF0000"/>
                </a:solidFill>
              </a:rPr>
              <a:t>LOWER</a:t>
            </a:r>
            <a:r>
              <a:rPr lang="en-IE" sz="3200" b="1" dirty="0" smtClean="0"/>
              <a:t>?</a:t>
            </a:r>
            <a:endParaRPr lang="en-IE" sz="32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5652120" y="2492896"/>
            <a:ext cx="1872208" cy="2520280"/>
            <a:chOff x="1403648" y="2276872"/>
            <a:chExt cx="1872208" cy="2520280"/>
          </a:xfrm>
        </p:grpSpPr>
        <p:sp>
          <p:nvSpPr>
            <p:cNvPr id="16" name="Rectangle 15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03648" y="2348880"/>
              <a:ext cx="1872208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CLEANER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€17,510.40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€9.50ph</a:t>
              </a:r>
              <a:endParaRPr lang="en-IE" sz="2400" b="1" dirty="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1002077" y="5445224"/>
            <a:ext cx="71573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Did you guess correctly?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12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ivotalcomments.files.wordpress.com/2011/01/euro-money-not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764704"/>
            <a:ext cx="9144000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b="1" dirty="0" smtClean="0">
                <a:solidFill>
                  <a:schemeClr val="bg1"/>
                </a:solidFill>
              </a:rPr>
              <a:t>To make things a little more challenging and to highlight the difference in pay based on qualifications, there are three different levels of salary:</a:t>
            </a:r>
          </a:p>
          <a:p>
            <a:pPr algn="ctr"/>
            <a:r>
              <a:rPr lang="en-IE" sz="2800" b="1" dirty="0" smtClean="0">
                <a:solidFill>
                  <a:srgbClr val="FF0000"/>
                </a:solidFill>
              </a:rPr>
              <a:t>Low</a:t>
            </a:r>
          </a:p>
          <a:p>
            <a:pPr algn="ctr"/>
            <a:r>
              <a:rPr lang="en-IE" sz="2800" b="1" dirty="0" smtClean="0">
                <a:solidFill>
                  <a:srgbClr val="FF0000"/>
                </a:solidFill>
              </a:rPr>
              <a:t>Average</a:t>
            </a:r>
          </a:p>
          <a:p>
            <a:pPr algn="ctr"/>
            <a:r>
              <a:rPr lang="en-IE" sz="2800" b="1" dirty="0" smtClean="0">
                <a:solidFill>
                  <a:srgbClr val="FF0000"/>
                </a:solidFill>
              </a:rPr>
              <a:t>High</a:t>
            </a:r>
          </a:p>
          <a:p>
            <a:pPr algn="ctr"/>
            <a:r>
              <a:rPr lang="en-IE" sz="2800" b="1" dirty="0" smtClean="0">
                <a:solidFill>
                  <a:schemeClr val="bg1"/>
                </a:solidFill>
              </a:rPr>
              <a:t>The idea here is for you to learn about the different types of jobs you can work in and how much money you could earn!</a:t>
            </a:r>
          </a:p>
        </p:txBody>
      </p:sp>
      <p:sp>
        <p:nvSpPr>
          <p:cNvPr id="4" name="Rectangle 3"/>
          <p:cNvSpPr/>
          <p:nvPr/>
        </p:nvSpPr>
        <p:spPr>
          <a:xfrm>
            <a:off x="2370295" y="4941168"/>
            <a:ext cx="44208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HERE WE GO…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3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japantoday.com/images/size/x/2011/02/ken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40768"/>
            <a:ext cx="3456384" cy="4214413"/>
          </a:xfrm>
          <a:prstGeom prst="rect">
            <a:avLst/>
          </a:prstGeom>
          <a:noFill/>
        </p:spPr>
      </p:pic>
      <p:pic>
        <p:nvPicPr>
          <p:cNvPr id="2052" name="Picture 4" descr="http://www.thecampussocialite.com/wp-content/uploads/wai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988840"/>
            <a:ext cx="3467100" cy="2914650"/>
          </a:xfrm>
          <a:prstGeom prst="rect">
            <a:avLst/>
          </a:prstGeom>
          <a:noFill/>
        </p:spPr>
      </p:pic>
      <p:grpSp>
        <p:nvGrpSpPr>
          <p:cNvPr id="4" name="Group 3"/>
          <p:cNvGrpSpPr/>
          <p:nvPr/>
        </p:nvGrpSpPr>
        <p:grpSpPr>
          <a:xfrm>
            <a:off x="179512" y="1340768"/>
            <a:ext cx="3456384" cy="4176464"/>
            <a:chOff x="1403648" y="2276872"/>
            <a:chExt cx="1872208" cy="2520280"/>
          </a:xfrm>
        </p:grpSpPr>
        <p:sp>
          <p:nvSpPr>
            <p:cNvPr id="5" name="Rectangle 4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03648" y="2885215"/>
              <a:ext cx="1872208" cy="1170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WHOLESALER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€18,642.00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€10.11ph</a:t>
              </a:r>
              <a:endParaRPr lang="en-IE" sz="2400" b="1" dirty="0"/>
            </a:p>
          </p:txBody>
        </p:sp>
      </p:grpSp>
      <p:sp>
        <p:nvSpPr>
          <p:cNvPr id="8" name="Right Arrow 7"/>
          <p:cNvSpPr/>
          <p:nvPr/>
        </p:nvSpPr>
        <p:spPr>
          <a:xfrm>
            <a:off x="3851920" y="2348880"/>
            <a:ext cx="1512168" cy="64807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TextBox 8"/>
          <p:cNvSpPr txBox="1"/>
          <p:nvPr/>
        </p:nvSpPr>
        <p:spPr>
          <a:xfrm>
            <a:off x="3779912" y="3212976"/>
            <a:ext cx="16167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sz="3200" b="1" dirty="0" smtClean="0">
                <a:solidFill>
                  <a:srgbClr val="00FF00"/>
                </a:solidFill>
              </a:rPr>
              <a:t>HIGHER</a:t>
            </a:r>
          </a:p>
          <a:p>
            <a:pPr algn="ctr"/>
            <a:r>
              <a:rPr lang="en-IE" sz="3200" b="1" dirty="0" smtClean="0"/>
              <a:t>OR</a:t>
            </a:r>
          </a:p>
          <a:p>
            <a:pPr algn="ctr"/>
            <a:r>
              <a:rPr lang="en-IE" sz="3200" b="1" dirty="0" smtClean="0">
                <a:solidFill>
                  <a:srgbClr val="FF0000"/>
                </a:solidFill>
              </a:rPr>
              <a:t>LOWER</a:t>
            </a:r>
            <a:r>
              <a:rPr lang="en-IE" sz="3200" b="1" dirty="0" smtClean="0"/>
              <a:t>?</a:t>
            </a:r>
            <a:endParaRPr lang="en-IE" sz="32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5508104" y="1340768"/>
            <a:ext cx="3456384" cy="4176464"/>
            <a:chOff x="1403648" y="2276872"/>
            <a:chExt cx="1872208" cy="2520280"/>
          </a:xfrm>
        </p:grpSpPr>
        <p:sp>
          <p:nvSpPr>
            <p:cNvPr id="13" name="Rectangle 12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03648" y="2885215"/>
              <a:ext cx="1872208" cy="1170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WAITER / WAITRESS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€12,651.00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€6.86ph</a:t>
              </a:r>
              <a:endParaRPr lang="en-IE" sz="2400" b="1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79512" y="1196752"/>
            <a:ext cx="3456384" cy="4464496"/>
            <a:chOff x="1403648" y="2276872"/>
            <a:chExt cx="1872208" cy="2520280"/>
          </a:xfrm>
        </p:grpSpPr>
        <p:sp>
          <p:nvSpPr>
            <p:cNvPr id="16" name="Rectangle 15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03648" y="2885215"/>
              <a:ext cx="1872208" cy="1170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WAITER / WAITRESS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€12,651.00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€6.86ph</a:t>
              </a:r>
              <a:endParaRPr lang="en-IE" sz="2400" b="1" dirty="0"/>
            </a:p>
          </p:txBody>
        </p:sp>
      </p:grpSp>
      <p:pic>
        <p:nvPicPr>
          <p:cNvPr id="2056" name="Picture 8" descr="http://www.ladyspeak.com/wp-content/uploads/2010/10/hairdress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5284" y="1268760"/>
            <a:ext cx="3528392" cy="4320480"/>
          </a:xfrm>
          <a:prstGeom prst="rect">
            <a:avLst/>
          </a:prstGeom>
          <a:noFill/>
        </p:spPr>
      </p:pic>
      <p:grpSp>
        <p:nvGrpSpPr>
          <p:cNvPr id="20" name="Group 19"/>
          <p:cNvGrpSpPr/>
          <p:nvPr/>
        </p:nvGrpSpPr>
        <p:grpSpPr>
          <a:xfrm>
            <a:off x="5508104" y="1196752"/>
            <a:ext cx="3456384" cy="4464496"/>
            <a:chOff x="1403648" y="2276872"/>
            <a:chExt cx="1872208" cy="2520280"/>
          </a:xfrm>
        </p:grpSpPr>
        <p:sp>
          <p:nvSpPr>
            <p:cNvPr id="21" name="Rectangle 20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03648" y="2885215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HAIRDRESSER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€14,807.00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€8.03ph</a:t>
              </a:r>
              <a:endParaRPr lang="en-IE" sz="2400" b="1" dirty="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2483768" y="0"/>
            <a:ext cx="405912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LEVEL 1</a:t>
            </a:r>
            <a:endParaRPr lang="en-US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331640" y="5657671"/>
            <a:ext cx="655762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ENTRY</a:t>
            </a:r>
            <a:r>
              <a:rPr lang="en-US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SALARIES</a:t>
            </a:r>
            <a:endParaRPr lang="en-US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79512" y="1196752"/>
            <a:ext cx="3456384" cy="4536504"/>
            <a:chOff x="1403648" y="2276872"/>
            <a:chExt cx="1872208" cy="2520280"/>
          </a:xfrm>
        </p:grpSpPr>
        <p:sp>
          <p:nvSpPr>
            <p:cNvPr id="26" name="Rectangle 25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403648" y="2885215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HAIRDRESSER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€14,807.00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€8.03ph</a:t>
              </a:r>
              <a:endParaRPr lang="en-IE" sz="2400" b="1" dirty="0"/>
            </a:p>
          </p:txBody>
        </p:sp>
      </p:grpSp>
      <p:pic>
        <p:nvPicPr>
          <p:cNvPr id="2058" name="Picture 10" descr="http://ology.com/sites/default/files/imagecache/post-image/Do_Not_Rob_Poot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5" y="2276872"/>
            <a:ext cx="3456384" cy="1924050"/>
          </a:xfrm>
          <a:prstGeom prst="rect">
            <a:avLst/>
          </a:prstGeom>
          <a:noFill/>
        </p:spPr>
      </p:pic>
      <p:grpSp>
        <p:nvGrpSpPr>
          <p:cNvPr id="29" name="Group 28"/>
          <p:cNvGrpSpPr/>
          <p:nvPr/>
        </p:nvGrpSpPr>
        <p:grpSpPr>
          <a:xfrm>
            <a:off x="5508104" y="1196752"/>
            <a:ext cx="3456384" cy="4464496"/>
            <a:chOff x="1403648" y="2276872"/>
            <a:chExt cx="1872208" cy="2520280"/>
          </a:xfrm>
        </p:grpSpPr>
        <p:sp>
          <p:nvSpPr>
            <p:cNvPr id="30" name="Rectangle 29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403648" y="2796930"/>
              <a:ext cx="1872208" cy="1487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SPORTS / </a:t>
              </a:r>
            </a:p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ENTERTAINMENT</a:t>
              </a:r>
            </a:p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MANAGER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€32,248.00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€17.50ph</a:t>
              </a:r>
              <a:endParaRPr lang="en-IE" sz="2400" b="1" dirty="0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2555776" y="0"/>
            <a:ext cx="4059125" cy="1107996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LEVEL 2</a:t>
            </a:r>
            <a:endParaRPr lang="en-US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8085" y="5810071"/>
            <a:ext cx="7689541" cy="1015663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AVERAGE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SALARIES</a:t>
            </a:r>
            <a:endParaRPr lang="en-US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60" name="Picture 12" descr="http://www.studydiscussions.com/wp-content/uploads/2010/05/Credit-Controlle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1772816"/>
            <a:ext cx="3371842" cy="2832348"/>
          </a:xfrm>
          <a:prstGeom prst="rect">
            <a:avLst/>
          </a:prstGeom>
          <a:noFill/>
        </p:spPr>
      </p:pic>
      <p:pic>
        <p:nvPicPr>
          <p:cNvPr id="2062" name="Picture 14" descr="http://www.thebestdegrees.org/wp-content/uploads/2010/05/pharmacis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8104" y="2204864"/>
            <a:ext cx="3456384" cy="2520280"/>
          </a:xfrm>
          <a:prstGeom prst="rect">
            <a:avLst/>
          </a:prstGeom>
          <a:noFill/>
        </p:spPr>
      </p:pic>
      <p:grpSp>
        <p:nvGrpSpPr>
          <p:cNvPr id="36" name="Group 35"/>
          <p:cNvGrpSpPr/>
          <p:nvPr/>
        </p:nvGrpSpPr>
        <p:grpSpPr>
          <a:xfrm>
            <a:off x="179512" y="1196752"/>
            <a:ext cx="3456384" cy="4536504"/>
            <a:chOff x="1403648" y="2276872"/>
            <a:chExt cx="1872208" cy="2520280"/>
          </a:xfrm>
        </p:grpSpPr>
        <p:sp>
          <p:nvSpPr>
            <p:cNvPr id="37" name="Rectangle 36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03648" y="2885215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CREDIT CONTROLLER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€31,243.00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€16.95ph</a:t>
              </a:r>
              <a:endParaRPr lang="en-IE" sz="2400" b="1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557292" y="1193983"/>
            <a:ext cx="3456384" cy="4536504"/>
            <a:chOff x="1403648" y="2276872"/>
            <a:chExt cx="1872208" cy="2520280"/>
          </a:xfrm>
        </p:grpSpPr>
        <p:sp>
          <p:nvSpPr>
            <p:cNvPr id="40" name="Rectangle 39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03648" y="2885215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PHARMACIST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€48,284.50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€26.20ph</a:t>
              </a:r>
              <a:endParaRPr lang="en-IE" sz="2400" b="1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79512" y="1196752"/>
            <a:ext cx="3456384" cy="4536504"/>
            <a:chOff x="1403648" y="2276872"/>
            <a:chExt cx="1872208" cy="2520280"/>
          </a:xfrm>
        </p:grpSpPr>
        <p:sp>
          <p:nvSpPr>
            <p:cNvPr id="43" name="Rectangle 42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403648" y="2885215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PHARMACIST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€48,284.50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€26.20ph</a:t>
              </a:r>
              <a:endParaRPr lang="en-IE" sz="2400" b="1" dirty="0"/>
            </a:p>
          </p:txBody>
        </p:sp>
      </p:grpSp>
      <p:pic>
        <p:nvPicPr>
          <p:cNvPr id="2064" name="Picture 16" descr="http://www.businesscardstemplate.org/wp-content/uploads/2011/08/Graphic-Artist-imag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8104" y="2060848"/>
            <a:ext cx="3456384" cy="2287134"/>
          </a:xfrm>
          <a:prstGeom prst="rect">
            <a:avLst/>
          </a:prstGeom>
          <a:noFill/>
        </p:spPr>
      </p:pic>
      <p:grpSp>
        <p:nvGrpSpPr>
          <p:cNvPr id="46" name="Group 45"/>
          <p:cNvGrpSpPr/>
          <p:nvPr/>
        </p:nvGrpSpPr>
        <p:grpSpPr>
          <a:xfrm>
            <a:off x="5561595" y="1242738"/>
            <a:ext cx="3456384" cy="4536504"/>
            <a:chOff x="1403648" y="2276872"/>
            <a:chExt cx="1872208" cy="2520280"/>
          </a:xfrm>
        </p:grpSpPr>
        <p:sp>
          <p:nvSpPr>
            <p:cNvPr id="47" name="Rectangle 46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403648" y="2885215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GRAPHIC ARTIST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€28,718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€15.58ph</a:t>
              </a:r>
              <a:endParaRPr lang="en-IE" sz="2400" b="1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79512" y="1196752"/>
            <a:ext cx="3456384" cy="4536504"/>
            <a:chOff x="1403648" y="2276872"/>
            <a:chExt cx="1872208" cy="2520280"/>
          </a:xfrm>
        </p:grpSpPr>
        <p:sp>
          <p:nvSpPr>
            <p:cNvPr id="50" name="Rectangle 49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403648" y="2885215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GRAPHIC ARTIST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€28,718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€15.58ph</a:t>
              </a:r>
              <a:endParaRPr lang="en-IE" sz="2400" b="1" dirty="0"/>
            </a:p>
          </p:txBody>
        </p:sp>
      </p:grpSp>
      <p:pic>
        <p:nvPicPr>
          <p:cNvPr id="2066" name="Picture 18" descr="http://www.car-mechanic.com.au/images/mechanic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08104" y="2053426"/>
            <a:ext cx="3456384" cy="2682805"/>
          </a:xfrm>
          <a:prstGeom prst="rect">
            <a:avLst/>
          </a:prstGeom>
          <a:noFill/>
        </p:spPr>
      </p:pic>
      <p:grpSp>
        <p:nvGrpSpPr>
          <p:cNvPr id="53" name="Group 52"/>
          <p:cNvGrpSpPr/>
          <p:nvPr/>
        </p:nvGrpSpPr>
        <p:grpSpPr>
          <a:xfrm>
            <a:off x="5508104" y="1124744"/>
            <a:ext cx="3456384" cy="4536504"/>
            <a:chOff x="1403648" y="2276872"/>
            <a:chExt cx="1872208" cy="2520280"/>
          </a:xfrm>
        </p:grpSpPr>
        <p:sp>
          <p:nvSpPr>
            <p:cNvPr id="54" name="Rectangle 53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403648" y="2885215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MECHANIC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€27,199.50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€14.76ph</a:t>
              </a:r>
              <a:endParaRPr lang="en-IE" sz="2400" b="1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79512" y="1196752"/>
            <a:ext cx="3456384" cy="4536504"/>
            <a:chOff x="1403648" y="2276872"/>
            <a:chExt cx="1872208" cy="2520280"/>
          </a:xfrm>
        </p:grpSpPr>
        <p:sp>
          <p:nvSpPr>
            <p:cNvPr id="57" name="Rectangle 56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403648" y="2885215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MECHANIC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€27,199.50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€14.76ph</a:t>
              </a:r>
              <a:endParaRPr lang="en-IE" sz="2400" b="1" dirty="0"/>
            </a:p>
          </p:txBody>
        </p:sp>
      </p:grpSp>
      <p:pic>
        <p:nvPicPr>
          <p:cNvPr id="2068" name="Picture 20" descr="http://jacreativeind.files.wordpress.com/2010/04/performing-arts-ja-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08104" y="1700808"/>
            <a:ext cx="3486472" cy="3102960"/>
          </a:xfrm>
          <a:prstGeom prst="rect">
            <a:avLst/>
          </a:prstGeom>
          <a:noFill/>
        </p:spPr>
      </p:pic>
      <p:grpSp>
        <p:nvGrpSpPr>
          <p:cNvPr id="60" name="Group 59"/>
          <p:cNvGrpSpPr/>
          <p:nvPr/>
        </p:nvGrpSpPr>
        <p:grpSpPr>
          <a:xfrm>
            <a:off x="5472691" y="1134847"/>
            <a:ext cx="3527210" cy="4644396"/>
            <a:chOff x="1403648" y="2282485"/>
            <a:chExt cx="1910572" cy="2580220"/>
          </a:xfrm>
        </p:grpSpPr>
        <p:sp>
          <p:nvSpPr>
            <p:cNvPr id="61" name="Rectangle 60"/>
            <p:cNvSpPr/>
            <p:nvPr/>
          </p:nvSpPr>
          <p:spPr>
            <a:xfrm>
              <a:off x="1403648" y="2282485"/>
              <a:ext cx="1910572" cy="258022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403648" y="2885215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PERFORMING ARTIST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€47,546.00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€25.80ph</a:t>
              </a:r>
              <a:endParaRPr lang="en-IE" sz="2400" b="1" dirty="0"/>
            </a:p>
          </p:txBody>
        </p:sp>
      </p:grpSp>
      <p:sp>
        <p:nvSpPr>
          <p:cNvPr id="63" name="Rectangle 62"/>
          <p:cNvSpPr/>
          <p:nvPr/>
        </p:nvSpPr>
        <p:spPr>
          <a:xfrm>
            <a:off x="2555776" y="0"/>
            <a:ext cx="4059125" cy="1107996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LEVEL 3</a:t>
            </a:r>
            <a:endParaRPr lang="en-US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971600" y="5842337"/>
            <a:ext cx="7689541" cy="1015663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TOP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SALARIES</a:t>
            </a:r>
            <a:endParaRPr lang="en-US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70" name="Picture 22" descr="http://www.healthproblems-beauty-fashion-lifestyles.com/wp-content/uploads/12_4_orig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1520" y="2060848"/>
            <a:ext cx="3312368" cy="2672916"/>
          </a:xfrm>
          <a:prstGeom prst="rect">
            <a:avLst/>
          </a:prstGeom>
          <a:noFill/>
        </p:spPr>
      </p:pic>
      <p:pic>
        <p:nvPicPr>
          <p:cNvPr id="2072" name="Picture 24" descr="http://upload.wikimedia.org/wikipedia/commons/f/fd/Veterinary_Surgeon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20842" y="2132856"/>
            <a:ext cx="3452199" cy="2376264"/>
          </a:xfrm>
          <a:prstGeom prst="rect">
            <a:avLst/>
          </a:prstGeom>
          <a:noFill/>
        </p:spPr>
      </p:pic>
      <p:grpSp>
        <p:nvGrpSpPr>
          <p:cNvPr id="67" name="Group 66"/>
          <p:cNvGrpSpPr/>
          <p:nvPr/>
        </p:nvGrpSpPr>
        <p:grpSpPr>
          <a:xfrm>
            <a:off x="179512" y="1196752"/>
            <a:ext cx="3456384" cy="4536504"/>
            <a:chOff x="1403648" y="2276872"/>
            <a:chExt cx="1872208" cy="2520280"/>
          </a:xfrm>
        </p:grpSpPr>
        <p:sp>
          <p:nvSpPr>
            <p:cNvPr id="68" name="Rectangle 67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403648" y="2885215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BEAUTICIAN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€27,942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€15.60ph</a:t>
              </a:r>
              <a:endParaRPr lang="en-IE" sz="2400" b="1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531557" y="1160748"/>
            <a:ext cx="3456384" cy="4536504"/>
            <a:chOff x="1403648" y="2276872"/>
            <a:chExt cx="1872208" cy="2520280"/>
          </a:xfrm>
        </p:grpSpPr>
        <p:sp>
          <p:nvSpPr>
            <p:cNvPr id="71" name="Rectangle 70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403648" y="2885215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VETINERARY SURGEON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€151,254.00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€82.06ph</a:t>
              </a:r>
              <a:endParaRPr lang="en-IE" sz="2400" b="1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66978" y="1193983"/>
            <a:ext cx="3456384" cy="4536504"/>
            <a:chOff x="1403648" y="2276872"/>
            <a:chExt cx="1872208" cy="2520280"/>
          </a:xfrm>
        </p:grpSpPr>
        <p:sp>
          <p:nvSpPr>
            <p:cNvPr id="74" name="Rectangle 73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403648" y="2885215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VETINERARY SURGEON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€151,254.00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€82.06ph</a:t>
              </a:r>
              <a:endParaRPr lang="en-IE" sz="2400" b="1" dirty="0"/>
            </a:p>
          </p:txBody>
        </p:sp>
      </p:grpSp>
      <p:pic>
        <p:nvPicPr>
          <p:cNvPr id="1026" name="Picture 2" descr="http://www.futurefunda.com/Portal/images/company_secretary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1383" y="1907255"/>
            <a:ext cx="3079914" cy="298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7" name="Group 76"/>
          <p:cNvGrpSpPr/>
          <p:nvPr/>
        </p:nvGrpSpPr>
        <p:grpSpPr>
          <a:xfrm>
            <a:off x="5483618" y="1149913"/>
            <a:ext cx="3456384" cy="4536504"/>
            <a:chOff x="1403648" y="2276872"/>
            <a:chExt cx="1872208" cy="2520280"/>
          </a:xfrm>
        </p:grpSpPr>
        <p:sp>
          <p:nvSpPr>
            <p:cNvPr id="78" name="Rectangle 77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403648" y="2885215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COMPANY SECRETARY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/>
                <a:t>€31,374.00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/>
                <a:t>€17.02ph</a:t>
              </a: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92030" y="1180719"/>
            <a:ext cx="3456384" cy="4536504"/>
            <a:chOff x="1403648" y="2276872"/>
            <a:chExt cx="1872208" cy="2520280"/>
          </a:xfrm>
        </p:grpSpPr>
        <p:sp>
          <p:nvSpPr>
            <p:cNvPr id="81" name="Rectangle 80"/>
            <p:cNvSpPr/>
            <p:nvPr/>
          </p:nvSpPr>
          <p:spPr>
            <a:xfrm>
              <a:off x="1403648" y="2276872"/>
              <a:ext cx="1872208" cy="25202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403648" y="2885215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COMPANY SECRETARY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€31,374.00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€17.02ph</a:t>
              </a:r>
              <a:endParaRPr lang="en-IE" sz="2400" b="1" dirty="0"/>
            </a:p>
          </p:txBody>
        </p:sp>
      </p:grpSp>
      <p:pic>
        <p:nvPicPr>
          <p:cNvPr id="2076" name="Picture 28" descr="http://parentscoach.files.wordpress.com/2010/03/supernanny_narrowweb__200x352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724128" y="1185252"/>
            <a:ext cx="3096344" cy="4501165"/>
          </a:xfrm>
          <a:prstGeom prst="rect">
            <a:avLst/>
          </a:prstGeom>
          <a:noFill/>
        </p:spPr>
      </p:pic>
      <p:grpSp>
        <p:nvGrpSpPr>
          <p:cNvPr id="84" name="Group 83"/>
          <p:cNvGrpSpPr/>
          <p:nvPr/>
        </p:nvGrpSpPr>
        <p:grpSpPr>
          <a:xfrm>
            <a:off x="5516657" y="1134847"/>
            <a:ext cx="3456384" cy="4601986"/>
            <a:chOff x="1403648" y="2240493"/>
            <a:chExt cx="1872208" cy="2556659"/>
          </a:xfrm>
        </p:grpSpPr>
        <p:sp>
          <p:nvSpPr>
            <p:cNvPr id="85" name="Rectangle 84"/>
            <p:cNvSpPr/>
            <p:nvPr/>
          </p:nvSpPr>
          <p:spPr>
            <a:xfrm>
              <a:off x="1403648" y="2240493"/>
              <a:ext cx="1872208" cy="2556659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403648" y="2885215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NANNY</a:t>
              </a:r>
            </a:p>
            <a:p>
              <a:pPr algn="ctr"/>
              <a:endParaRPr lang="en-IE" sz="2400" dirty="0"/>
            </a:p>
            <a:p>
              <a:pPr algn="ctr"/>
              <a:r>
                <a:rPr lang="en-IE" sz="2400" b="1" dirty="0" smtClean="0"/>
                <a:t>€31,627.00</a:t>
              </a:r>
            </a:p>
            <a:p>
              <a:pPr algn="ctr"/>
              <a:endParaRPr lang="en-IE" sz="2400" b="1" dirty="0"/>
            </a:p>
            <a:p>
              <a:pPr algn="ctr"/>
              <a:r>
                <a:rPr lang="en-IE" sz="2400" b="1" dirty="0" smtClean="0"/>
                <a:t>€17.68ph</a:t>
              </a:r>
              <a:endParaRPr lang="en-IE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3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3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2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2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2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000"/>
                            </p:stCondLst>
                            <p:childTnLst>
                              <p:par>
                                <p:cTn id="14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3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0"/>
                            </p:stCondLst>
                            <p:childTnLst>
                              <p:par>
                                <p:cTn id="1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2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4" dur="2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000"/>
                            </p:stCondLst>
                            <p:childTnLst>
                              <p:par>
                                <p:cTn id="156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8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8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6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1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4" dur="20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9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23" grpId="0"/>
      <p:bldP spid="24" grpId="0"/>
      <p:bldP spid="32" grpId="0" animBg="1"/>
      <p:bldP spid="33" grpId="0" animBg="1"/>
      <p:bldP spid="63" grpId="0" animBg="1"/>
      <p:bldP spid="6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What have we learned?</a:t>
            </a:r>
            <a:endParaRPr lang="en-US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469" y="1340768"/>
            <a:ext cx="84750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IE" dirty="0" smtClean="0"/>
              <a:t> </a:t>
            </a:r>
            <a:r>
              <a:rPr lang="en-IE" sz="2000" dirty="0" smtClean="0"/>
              <a:t>A tiny snippet of the types of jobs available to you</a:t>
            </a:r>
          </a:p>
          <a:p>
            <a:pPr>
              <a:buFont typeface="Arial" pitchFamily="34" charset="0"/>
              <a:buChar char="•"/>
            </a:pPr>
            <a:r>
              <a:rPr lang="en-IE" sz="2000" dirty="0" smtClean="0"/>
              <a:t> Different levels of pay based on how qualified you are, from low to highly paid</a:t>
            </a:r>
          </a:p>
          <a:p>
            <a:pPr>
              <a:buFont typeface="Arial" pitchFamily="34" charset="0"/>
              <a:buChar char="•"/>
            </a:pPr>
            <a:r>
              <a:rPr lang="en-IE" sz="2000" dirty="0" smtClean="0"/>
              <a:t> That you probably cannot judge how much someone earns based on their job!</a:t>
            </a:r>
            <a:endParaRPr lang="en-IE" sz="2000" dirty="0"/>
          </a:p>
        </p:txBody>
      </p:sp>
      <p:sp>
        <p:nvSpPr>
          <p:cNvPr id="4" name="Rectangle 3"/>
          <p:cNvSpPr/>
          <p:nvPr/>
        </p:nvSpPr>
        <p:spPr>
          <a:xfrm>
            <a:off x="0" y="2420888"/>
            <a:ext cx="9144000" cy="2123658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Shall we try it a little differently?</a:t>
            </a:r>
            <a:endParaRPr lang="en-US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4869160"/>
            <a:ext cx="8640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000" dirty="0" smtClean="0"/>
              <a:t>Now that you have a better idea of how much different jobs could pay, we’ll show you a set of occupations and the person who guesses the closest to the correct figure will win a prize!</a:t>
            </a:r>
          </a:p>
          <a:p>
            <a:pPr algn="ctr"/>
            <a:endParaRPr lang="en-IE" sz="2000" dirty="0" smtClean="0"/>
          </a:p>
          <a:p>
            <a:pPr algn="ctr"/>
            <a:r>
              <a:rPr lang="en-IE" sz="2000" dirty="0" smtClean="0"/>
              <a:t>But of course the real reward is the knowledge you will obtain </a:t>
            </a:r>
            <a:r>
              <a:rPr lang="en-IE" sz="2000" dirty="0" smtClean="0">
                <a:sym typeface="Wingdings" pitchFamily="2" charset="2"/>
              </a:rPr>
              <a:t></a:t>
            </a:r>
            <a:r>
              <a:rPr lang="en-IE" sz="2000" dirty="0" smtClean="0"/>
              <a:t> </a:t>
            </a: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MUCH WOULD THESE PEOPLE EARN PER YEAR OR PER HOUR?</a:t>
            </a:r>
          </a:p>
        </p:txBody>
      </p:sp>
      <p:pic>
        <p:nvPicPr>
          <p:cNvPr id="54274" name="Picture 2" descr="http://myhomeidea.info/wp-content/uploads/2011/07/carpenter-care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908720"/>
            <a:ext cx="4476750" cy="29622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4149080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CARPENTER ON ENTR-LEVEL PAY?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83768" y="4725144"/>
            <a:ext cx="4320480" cy="1754326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€20,164.00</a:t>
            </a:r>
          </a:p>
          <a:p>
            <a:pPr algn="ctr"/>
            <a:r>
              <a:rPr lang="en-IE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(€10.94ph)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MUCH WOULD THESE PEOPLE EARN PER YEAR OR PER HOUR?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4149080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ELECTRICIAN ON AVERAGE PAY?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83768" y="4725144"/>
            <a:ext cx="4320480" cy="1754326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€35,176.00</a:t>
            </a:r>
          </a:p>
          <a:p>
            <a:pPr algn="ctr"/>
            <a:r>
              <a:rPr lang="en-IE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(€19.08ph)</a:t>
            </a:r>
          </a:p>
        </p:txBody>
      </p:sp>
      <p:pic>
        <p:nvPicPr>
          <p:cNvPr id="58370" name="Picture 2" descr="http://pleasantonelectrician.yolasite.com/resources/Electrician-Tradesmen-SE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692696"/>
            <a:ext cx="4433220" cy="3291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MUCH WOULD THESE PEOPLE EARN PER YEAR OR PER HOUR?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4149080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SECURITY GUARD ON TOP PAY?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83768" y="4725144"/>
            <a:ext cx="4320480" cy="1754326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€34,023.00</a:t>
            </a:r>
          </a:p>
          <a:p>
            <a:pPr algn="ctr"/>
            <a:r>
              <a:rPr lang="en-IE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(€18.46ph)</a:t>
            </a:r>
          </a:p>
        </p:txBody>
      </p:sp>
      <p:pic>
        <p:nvPicPr>
          <p:cNvPr id="2050" name="Picture 2" descr="http://www.securityworldnews.com/wp-content/uploads/2011/01/Security-Guard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4314" y="593157"/>
            <a:ext cx="4450494" cy="357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MUCH WOULD THESE PEOPLE EARN PER YEAR OR PER HOUR?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4149080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 MANAGER ON AVERAGE PAY?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83768" y="4725144"/>
            <a:ext cx="4320480" cy="1754326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€31,119.00</a:t>
            </a:r>
          </a:p>
          <a:p>
            <a:pPr algn="ctr"/>
            <a:r>
              <a:rPr lang="en-IE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(€16.88ph)</a:t>
            </a:r>
          </a:p>
        </p:txBody>
      </p:sp>
      <p:pic>
        <p:nvPicPr>
          <p:cNvPr id="3074" name="Picture 2" descr="http://media.canada.com/idl/vasn/20060420/198783-662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2279" y="560604"/>
            <a:ext cx="3119442" cy="358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523</Words>
  <Application>Microsoft Office PowerPoint</Application>
  <PresentationFormat>On-screen Show (4:3)</PresentationFormat>
  <Paragraphs>178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 Richardson</dc:creator>
  <cp:lastModifiedBy>edel.travers</cp:lastModifiedBy>
  <cp:revision>55</cp:revision>
  <dcterms:created xsi:type="dcterms:W3CDTF">2011-08-15T21:00:08Z</dcterms:created>
  <dcterms:modified xsi:type="dcterms:W3CDTF">2013-10-09T09:53:02Z</dcterms:modified>
</cp:coreProperties>
</file>