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9" r:id="rId4"/>
    <p:sldId id="258" r:id="rId5"/>
    <p:sldId id="260" r:id="rId6"/>
    <p:sldId id="261" r:id="rId7"/>
    <p:sldId id="262" r:id="rId8"/>
    <p:sldId id="263" r:id="rId9"/>
    <p:sldId id="269"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706" autoAdjust="0"/>
    <p:restoredTop sz="94660"/>
  </p:normalViewPr>
  <p:slideViewPr>
    <p:cSldViewPr>
      <p:cViewPr>
        <p:scale>
          <a:sx n="150" d="100"/>
          <a:sy n="150" d="100"/>
        </p:scale>
        <p:origin x="-72" y="18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image" Target="../media/image4.png"/><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diagrams/_rels/drawing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image" Target="../media/image4.png"/><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5DEE0F-B974-4161-ABE1-1DB41D7C6F70}" type="doc">
      <dgm:prSet loTypeId="urn:microsoft.com/office/officeart/2005/8/layout/pList1#1" loCatId="list" qsTypeId="urn:microsoft.com/office/officeart/2005/8/quickstyle/simple1" qsCatId="simple" csTypeId="urn:microsoft.com/office/officeart/2005/8/colors/colorful5" csCatId="colorful" phldr="1"/>
      <dgm:spPr/>
      <dgm:t>
        <a:bodyPr/>
        <a:lstStyle/>
        <a:p>
          <a:endParaRPr lang="en-IE"/>
        </a:p>
      </dgm:t>
    </dgm:pt>
    <dgm:pt modelId="{8F41F460-28D2-4936-9A63-846ACA4E2733}">
      <dgm:prSet phldrT="[Text]"/>
      <dgm:spPr/>
      <dgm:t>
        <a:bodyPr/>
        <a:lstStyle/>
        <a:p>
          <a:r>
            <a:rPr lang="en-IE" dirty="0" smtClean="0"/>
            <a:t>ARTISTIC &amp; CREATIVE</a:t>
          </a:r>
          <a:endParaRPr lang="en-IE" dirty="0"/>
        </a:p>
      </dgm:t>
    </dgm:pt>
    <dgm:pt modelId="{1C0F8B35-3B18-460C-B847-4C09E245C956}" type="parTrans" cxnId="{4E286735-77D7-45FB-8830-45229803BF1D}">
      <dgm:prSet/>
      <dgm:spPr/>
      <dgm:t>
        <a:bodyPr/>
        <a:lstStyle/>
        <a:p>
          <a:endParaRPr lang="en-IE"/>
        </a:p>
      </dgm:t>
    </dgm:pt>
    <dgm:pt modelId="{6C3BA28B-D02E-4BA1-A88C-0EC6B259B7D9}" type="sibTrans" cxnId="{4E286735-77D7-45FB-8830-45229803BF1D}">
      <dgm:prSet/>
      <dgm:spPr/>
      <dgm:t>
        <a:bodyPr/>
        <a:lstStyle/>
        <a:p>
          <a:endParaRPr lang="en-IE"/>
        </a:p>
      </dgm:t>
    </dgm:pt>
    <dgm:pt modelId="{EB9E8256-F890-4622-A475-545BC0675FEF}">
      <dgm:prSet phldrT="[Text]"/>
      <dgm:spPr/>
      <dgm:t>
        <a:bodyPr/>
        <a:lstStyle/>
        <a:p>
          <a:r>
            <a:rPr lang="en-IE" dirty="0" smtClean="0"/>
            <a:t>BUSINESS &amp; ADMINISTRATION</a:t>
          </a:r>
          <a:endParaRPr lang="en-IE" dirty="0"/>
        </a:p>
      </dgm:t>
    </dgm:pt>
    <dgm:pt modelId="{299F3F4F-A204-467D-B7B3-495FEFD9DEAF}" type="parTrans" cxnId="{6510A925-6E14-46FB-B1AB-71BAD8E0730C}">
      <dgm:prSet/>
      <dgm:spPr/>
      <dgm:t>
        <a:bodyPr/>
        <a:lstStyle/>
        <a:p>
          <a:endParaRPr lang="en-IE"/>
        </a:p>
      </dgm:t>
    </dgm:pt>
    <dgm:pt modelId="{F8C5A5CA-0CAE-4D5E-B192-73A9FF6F4AEE}" type="sibTrans" cxnId="{6510A925-6E14-46FB-B1AB-71BAD8E0730C}">
      <dgm:prSet/>
      <dgm:spPr/>
      <dgm:t>
        <a:bodyPr/>
        <a:lstStyle/>
        <a:p>
          <a:endParaRPr lang="en-IE"/>
        </a:p>
      </dgm:t>
    </dgm:pt>
    <dgm:pt modelId="{C155E1C0-377C-432D-AFE4-9297B0B4D104}">
      <dgm:prSet phldrT="[Text]"/>
      <dgm:spPr/>
      <dgm:t>
        <a:bodyPr/>
        <a:lstStyle/>
        <a:p>
          <a:r>
            <a:rPr lang="en-IE" dirty="0" smtClean="0"/>
            <a:t>LIVING ENVIRONMENT</a:t>
          </a:r>
          <a:endParaRPr lang="en-IE" dirty="0"/>
        </a:p>
      </dgm:t>
    </dgm:pt>
    <dgm:pt modelId="{CEFC40EB-CBA2-47F3-B132-AFC5FD27B9DD}" type="parTrans" cxnId="{A9A8136D-2D6D-4B40-A8A9-DDE43C8B7BAD}">
      <dgm:prSet/>
      <dgm:spPr/>
      <dgm:t>
        <a:bodyPr/>
        <a:lstStyle/>
        <a:p>
          <a:endParaRPr lang="en-IE"/>
        </a:p>
      </dgm:t>
    </dgm:pt>
    <dgm:pt modelId="{A86D9E76-43F3-4827-832A-67594E9A085F}" type="sibTrans" cxnId="{A9A8136D-2D6D-4B40-A8A9-DDE43C8B7BAD}">
      <dgm:prSet/>
      <dgm:spPr/>
      <dgm:t>
        <a:bodyPr/>
        <a:lstStyle/>
        <a:p>
          <a:endParaRPr lang="en-IE"/>
        </a:p>
      </dgm:t>
    </dgm:pt>
    <dgm:pt modelId="{7F881DED-49E2-4DFF-BCA8-20E24AA04196}">
      <dgm:prSet phldrT="[Text]"/>
      <dgm:spPr/>
      <dgm:t>
        <a:bodyPr/>
        <a:lstStyle/>
        <a:p>
          <a:r>
            <a:rPr lang="en-IE" dirty="0" smtClean="0"/>
            <a:t>MEDICAL &amp; CARING</a:t>
          </a:r>
          <a:endParaRPr lang="en-IE" dirty="0"/>
        </a:p>
      </dgm:t>
    </dgm:pt>
    <dgm:pt modelId="{8F023727-A8F3-4754-9203-E2CB26A1CFF2}" type="parTrans" cxnId="{A0AF3ABF-6EED-4584-9947-9C4A0A51BDE7}">
      <dgm:prSet/>
      <dgm:spPr/>
      <dgm:t>
        <a:bodyPr/>
        <a:lstStyle/>
        <a:p>
          <a:endParaRPr lang="en-IE"/>
        </a:p>
      </dgm:t>
    </dgm:pt>
    <dgm:pt modelId="{8A0135F1-119A-47A1-AE86-5E75E7B30DBE}" type="sibTrans" cxnId="{A0AF3ABF-6EED-4584-9947-9C4A0A51BDE7}">
      <dgm:prSet/>
      <dgm:spPr/>
      <dgm:t>
        <a:bodyPr/>
        <a:lstStyle/>
        <a:p>
          <a:endParaRPr lang="en-IE"/>
        </a:p>
      </dgm:t>
    </dgm:pt>
    <dgm:pt modelId="{4195BE96-0BE5-4F0B-B66B-5E17E6BF6256}">
      <dgm:prSet phldrT="[Text]"/>
      <dgm:spPr/>
      <dgm:t>
        <a:bodyPr/>
        <a:lstStyle/>
        <a:p>
          <a:r>
            <a:rPr lang="en-IE" b="0" dirty="0" smtClean="0"/>
            <a:t>SCIENCE &amp; ENGINEERING</a:t>
          </a:r>
          <a:endParaRPr lang="en-IE" b="0" dirty="0"/>
        </a:p>
      </dgm:t>
    </dgm:pt>
    <dgm:pt modelId="{87A9B773-2C5E-493C-BA87-D8AC86148D1B}" type="parTrans" cxnId="{2CD6E06B-0947-4A1A-A554-F1F239E6B2E7}">
      <dgm:prSet/>
      <dgm:spPr/>
      <dgm:t>
        <a:bodyPr/>
        <a:lstStyle/>
        <a:p>
          <a:endParaRPr lang="en-IE"/>
        </a:p>
      </dgm:t>
    </dgm:pt>
    <dgm:pt modelId="{9858DC9A-A535-4255-ACE0-7502B1B35950}" type="sibTrans" cxnId="{2CD6E06B-0947-4A1A-A554-F1F239E6B2E7}">
      <dgm:prSet/>
      <dgm:spPr/>
      <dgm:t>
        <a:bodyPr/>
        <a:lstStyle/>
        <a:p>
          <a:endParaRPr lang="en-IE"/>
        </a:p>
      </dgm:t>
    </dgm:pt>
    <dgm:pt modelId="{6398137D-F68F-40BB-8051-4F48726BE3A3}">
      <dgm:prSet/>
      <dgm:spPr/>
      <dgm:t>
        <a:bodyPr/>
        <a:lstStyle/>
        <a:p>
          <a:r>
            <a:rPr lang="en-IE" dirty="0" smtClean="0"/>
            <a:t>SOCIETY &amp; GOVERNMENT</a:t>
          </a:r>
          <a:endParaRPr lang="en-IE" dirty="0"/>
        </a:p>
      </dgm:t>
    </dgm:pt>
    <dgm:pt modelId="{ED74E472-DDFD-4DC1-BB21-9A6BBD49E585}" type="parTrans" cxnId="{A0669811-EB94-4261-8698-1F00A8BEC15D}">
      <dgm:prSet/>
      <dgm:spPr/>
      <dgm:t>
        <a:bodyPr/>
        <a:lstStyle/>
        <a:p>
          <a:endParaRPr lang="en-IE"/>
        </a:p>
      </dgm:t>
    </dgm:pt>
    <dgm:pt modelId="{C093D422-2744-4832-87B3-FF81D53CBDB9}" type="sibTrans" cxnId="{A0669811-EB94-4261-8698-1F00A8BEC15D}">
      <dgm:prSet/>
      <dgm:spPr/>
      <dgm:t>
        <a:bodyPr/>
        <a:lstStyle/>
        <a:p>
          <a:endParaRPr lang="en-IE"/>
        </a:p>
      </dgm:t>
    </dgm:pt>
    <dgm:pt modelId="{986C46A2-A4C7-4A79-BB00-6819F58DACF9}" type="pres">
      <dgm:prSet presAssocID="{EE5DEE0F-B974-4161-ABE1-1DB41D7C6F70}" presName="Name0" presStyleCnt="0">
        <dgm:presLayoutVars>
          <dgm:dir/>
          <dgm:resizeHandles val="exact"/>
        </dgm:presLayoutVars>
      </dgm:prSet>
      <dgm:spPr/>
      <dgm:t>
        <a:bodyPr/>
        <a:lstStyle/>
        <a:p>
          <a:endParaRPr lang="en-IE"/>
        </a:p>
      </dgm:t>
    </dgm:pt>
    <dgm:pt modelId="{8DF80F4F-C579-4F9C-AFAA-55DCC9D4DF60}" type="pres">
      <dgm:prSet presAssocID="{8F41F460-28D2-4936-9A63-846ACA4E2733}" presName="compNode" presStyleCnt="0"/>
      <dgm:spPr/>
    </dgm:pt>
    <dgm:pt modelId="{9E0BAF7A-235E-4B3C-BDA2-A32F09E56F19}" type="pres">
      <dgm:prSet presAssocID="{8F41F460-28D2-4936-9A63-846ACA4E2733}" presName="pictRect" presStyleLbl="node1" presStyleIdx="0" presStyleCnt="6"/>
      <dgm:spPr>
        <a:blipFill rotWithShape="0">
          <a:blip xmlns:r="http://schemas.openxmlformats.org/officeDocument/2006/relationships" r:embed="rId1"/>
          <a:stretch>
            <a:fillRect/>
          </a:stretch>
        </a:blipFill>
      </dgm:spPr>
    </dgm:pt>
    <dgm:pt modelId="{234A5A5B-B052-4C5F-8948-51C83F562E32}" type="pres">
      <dgm:prSet presAssocID="{8F41F460-28D2-4936-9A63-846ACA4E2733}" presName="textRect" presStyleLbl="revTx" presStyleIdx="0" presStyleCnt="6">
        <dgm:presLayoutVars>
          <dgm:bulletEnabled val="1"/>
        </dgm:presLayoutVars>
      </dgm:prSet>
      <dgm:spPr/>
      <dgm:t>
        <a:bodyPr/>
        <a:lstStyle/>
        <a:p>
          <a:endParaRPr lang="en-IE"/>
        </a:p>
      </dgm:t>
    </dgm:pt>
    <dgm:pt modelId="{73CB9C0A-9A03-4332-8964-51DC91004D3D}" type="pres">
      <dgm:prSet presAssocID="{6C3BA28B-D02E-4BA1-A88C-0EC6B259B7D9}" presName="sibTrans" presStyleLbl="sibTrans2D1" presStyleIdx="0" presStyleCnt="0"/>
      <dgm:spPr/>
      <dgm:t>
        <a:bodyPr/>
        <a:lstStyle/>
        <a:p>
          <a:endParaRPr lang="en-IE"/>
        </a:p>
      </dgm:t>
    </dgm:pt>
    <dgm:pt modelId="{E8D2B38B-145F-4E2D-8B0D-7F88BE6698E2}" type="pres">
      <dgm:prSet presAssocID="{EB9E8256-F890-4622-A475-545BC0675FEF}" presName="compNode" presStyleCnt="0"/>
      <dgm:spPr/>
    </dgm:pt>
    <dgm:pt modelId="{BD693EB7-5643-48C5-826C-C254779385F1}" type="pres">
      <dgm:prSet presAssocID="{EB9E8256-F890-4622-A475-545BC0675FEF}" presName="pictRect" presStyleLbl="node1" presStyleIdx="1" presStyleCnt="6"/>
      <dgm:spPr>
        <a:blipFill rotWithShape="0">
          <a:blip xmlns:r="http://schemas.openxmlformats.org/officeDocument/2006/relationships" r:embed="rId2"/>
          <a:stretch>
            <a:fillRect/>
          </a:stretch>
        </a:blipFill>
      </dgm:spPr>
    </dgm:pt>
    <dgm:pt modelId="{5E373FA6-4E8D-4EF7-BAB9-AB88AB589EF8}" type="pres">
      <dgm:prSet presAssocID="{EB9E8256-F890-4622-A475-545BC0675FEF}" presName="textRect" presStyleLbl="revTx" presStyleIdx="1" presStyleCnt="6">
        <dgm:presLayoutVars>
          <dgm:bulletEnabled val="1"/>
        </dgm:presLayoutVars>
      </dgm:prSet>
      <dgm:spPr/>
      <dgm:t>
        <a:bodyPr/>
        <a:lstStyle/>
        <a:p>
          <a:endParaRPr lang="en-IE"/>
        </a:p>
      </dgm:t>
    </dgm:pt>
    <dgm:pt modelId="{41C2C9F2-AB4A-4599-B1AE-429B855F21A7}" type="pres">
      <dgm:prSet presAssocID="{F8C5A5CA-0CAE-4D5E-B192-73A9FF6F4AEE}" presName="sibTrans" presStyleLbl="sibTrans2D1" presStyleIdx="0" presStyleCnt="0"/>
      <dgm:spPr/>
      <dgm:t>
        <a:bodyPr/>
        <a:lstStyle/>
        <a:p>
          <a:endParaRPr lang="en-IE"/>
        </a:p>
      </dgm:t>
    </dgm:pt>
    <dgm:pt modelId="{B2FA1574-A369-4207-83BC-ECD3A9EDA47C}" type="pres">
      <dgm:prSet presAssocID="{C155E1C0-377C-432D-AFE4-9297B0B4D104}" presName="compNode" presStyleCnt="0"/>
      <dgm:spPr/>
    </dgm:pt>
    <dgm:pt modelId="{F1CA2108-3F52-4269-B230-F48B91A8F171}" type="pres">
      <dgm:prSet presAssocID="{C155E1C0-377C-432D-AFE4-9297B0B4D104}" presName="pictRect" presStyleLbl="node1" presStyleIdx="2" presStyleCnt="6"/>
      <dgm:spPr>
        <a:blipFill rotWithShape="0">
          <a:blip xmlns:r="http://schemas.openxmlformats.org/officeDocument/2006/relationships" r:embed="rId3"/>
          <a:stretch>
            <a:fillRect/>
          </a:stretch>
        </a:blipFill>
      </dgm:spPr>
    </dgm:pt>
    <dgm:pt modelId="{35C7BC38-1093-4189-B15A-8A1CBA679D77}" type="pres">
      <dgm:prSet presAssocID="{C155E1C0-377C-432D-AFE4-9297B0B4D104}" presName="textRect" presStyleLbl="revTx" presStyleIdx="2" presStyleCnt="6">
        <dgm:presLayoutVars>
          <dgm:bulletEnabled val="1"/>
        </dgm:presLayoutVars>
      </dgm:prSet>
      <dgm:spPr/>
      <dgm:t>
        <a:bodyPr/>
        <a:lstStyle/>
        <a:p>
          <a:endParaRPr lang="en-IE"/>
        </a:p>
      </dgm:t>
    </dgm:pt>
    <dgm:pt modelId="{37C836B7-0ED3-4C25-A6A1-267BC15582D8}" type="pres">
      <dgm:prSet presAssocID="{A86D9E76-43F3-4827-832A-67594E9A085F}" presName="sibTrans" presStyleLbl="sibTrans2D1" presStyleIdx="0" presStyleCnt="0"/>
      <dgm:spPr/>
      <dgm:t>
        <a:bodyPr/>
        <a:lstStyle/>
        <a:p>
          <a:endParaRPr lang="en-IE"/>
        </a:p>
      </dgm:t>
    </dgm:pt>
    <dgm:pt modelId="{4D13149C-3564-45DF-A743-BA0F93F73AD6}" type="pres">
      <dgm:prSet presAssocID="{7F881DED-49E2-4DFF-BCA8-20E24AA04196}" presName="compNode" presStyleCnt="0"/>
      <dgm:spPr/>
    </dgm:pt>
    <dgm:pt modelId="{AE462678-1C4E-4095-BFC2-E387DD039B9E}" type="pres">
      <dgm:prSet presAssocID="{7F881DED-49E2-4DFF-BCA8-20E24AA04196}" presName="pictRect" presStyleLbl="node1" presStyleIdx="3" presStyleCnt="6"/>
      <dgm:spPr>
        <a:blipFill rotWithShape="0">
          <a:blip xmlns:r="http://schemas.openxmlformats.org/officeDocument/2006/relationships" r:embed="rId4"/>
          <a:stretch>
            <a:fillRect/>
          </a:stretch>
        </a:blipFill>
      </dgm:spPr>
    </dgm:pt>
    <dgm:pt modelId="{31B0E46B-0014-48E6-95D8-BA3030E7A917}" type="pres">
      <dgm:prSet presAssocID="{7F881DED-49E2-4DFF-BCA8-20E24AA04196}" presName="textRect" presStyleLbl="revTx" presStyleIdx="3" presStyleCnt="6">
        <dgm:presLayoutVars>
          <dgm:bulletEnabled val="1"/>
        </dgm:presLayoutVars>
      </dgm:prSet>
      <dgm:spPr/>
      <dgm:t>
        <a:bodyPr/>
        <a:lstStyle/>
        <a:p>
          <a:endParaRPr lang="en-IE"/>
        </a:p>
      </dgm:t>
    </dgm:pt>
    <dgm:pt modelId="{55A08B03-3460-499E-8F0C-2B45F4FE9C44}" type="pres">
      <dgm:prSet presAssocID="{8A0135F1-119A-47A1-AE86-5E75E7B30DBE}" presName="sibTrans" presStyleLbl="sibTrans2D1" presStyleIdx="0" presStyleCnt="0"/>
      <dgm:spPr/>
      <dgm:t>
        <a:bodyPr/>
        <a:lstStyle/>
        <a:p>
          <a:endParaRPr lang="en-IE"/>
        </a:p>
      </dgm:t>
    </dgm:pt>
    <dgm:pt modelId="{3CFEB5D6-C4FC-4BA7-AC4E-9701477BBFE2}" type="pres">
      <dgm:prSet presAssocID="{4195BE96-0BE5-4F0B-B66B-5E17E6BF6256}" presName="compNode" presStyleCnt="0"/>
      <dgm:spPr/>
    </dgm:pt>
    <dgm:pt modelId="{965A3C71-209C-4A52-8B20-E21FF69DB99C}" type="pres">
      <dgm:prSet presAssocID="{4195BE96-0BE5-4F0B-B66B-5E17E6BF6256}" presName="pictRect" presStyleLbl="node1" presStyleIdx="4" presStyleCnt="6"/>
      <dgm:spPr>
        <a:blipFill rotWithShape="0">
          <a:blip xmlns:r="http://schemas.openxmlformats.org/officeDocument/2006/relationships" r:embed="rId5"/>
          <a:stretch>
            <a:fillRect/>
          </a:stretch>
        </a:blipFill>
      </dgm:spPr>
    </dgm:pt>
    <dgm:pt modelId="{6713313D-F279-4AFB-BC1B-A5CD4881732F}" type="pres">
      <dgm:prSet presAssocID="{4195BE96-0BE5-4F0B-B66B-5E17E6BF6256}" presName="textRect" presStyleLbl="revTx" presStyleIdx="4" presStyleCnt="6">
        <dgm:presLayoutVars>
          <dgm:bulletEnabled val="1"/>
        </dgm:presLayoutVars>
      </dgm:prSet>
      <dgm:spPr/>
      <dgm:t>
        <a:bodyPr/>
        <a:lstStyle/>
        <a:p>
          <a:endParaRPr lang="en-IE"/>
        </a:p>
      </dgm:t>
    </dgm:pt>
    <dgm:pt modelId="{8CE2CF02-DAA5-4914-BE0E-E964A50EC7B0}" type="pres">
      <dgm:prSet presAssocID="{9858DC9A-A535-4255-ACE0-7502B1B35950}" presName="sibTrans" presStyleLbl="sibTrans2D1" presStyleIdx="0" presStyleCnt="0"/>
      <dgm:spPr/>
      <dgm:t>
        <a:bodyPr/>
        <a:lstStyle/>
        <a:p>
          <a:endParaRPr lang="en-IE"/>
        </a:p>
      </dgm:t>
    </dgm:pt>
    <dgm:pt modelId="{FBBEF41B-5400-4521-A6C9-1D864A120121}" type="pres">
      <dgm:prSet presAssocID="{6398137D-F68F-40BB-8051-4F48726BE3A3}" presName="compNode" presStyleCnt="0"/>
      <dgm:spPr/>
    </dgm:pt>
    <dgm:pt modelId="{E5C19903-B7F6-4D39-AF59-9E8C6674F086}" type="pres">
      <dgm:prSet presAssocID="{6398137D-F68F-40BB-8051-4F48726BE3A3}" presName="pictRect" presStyleLbl="node1" presStyleIdx="5" presStyleCnt="6"/>
      <dgm:spPr>
        <a:blipFill rotWithShape="0">
          <a:blip xmlns:r="http://schemas.openxmlformats.org/officeDocument/2006/relationships" r:embed="rId6"/>
          <a:stretch>
            <a:fillRect/>
          </a:stretch>
        </a:blipFill>
      </dgm:spPr>
    </dgm:pt>
    <dgm:pt modelId="{7AF568A7-3570-4631-ACC5-00E2A19D8624}" type="pres">
      <dgm:prSet presAssocID="{6398137D-F68F-40BB-8051-4F48726BE3A3}" presName="textRect" presStyleLbl="revTx" presStyleIdx="5" presStyleCnt="6">
        <dgm:presLayoutVars>
          <dgm:bulletEnabled val="1"/>
        </dgm:presLayoutVars>
      </dgm:prSet>
      <dgm:spPr/>
      <dgm:t>
        <a:bodyPr/>
        <a:lstStyle/>
        <a:p>
          <a:endParaRPr lang="en-IE"/>
        </a:p>
      </dgm:t>
    </dgm:pt>
  </dgm:ptLst>
  <dgm:cxnLst>
    <dgm:cxn modelId="{A9A8136D-2D6D-4B40-A8A9-DDE43C8B7BAD}" srcId="{EE5DEE0F-B974-4161-ABE1-1DB41D7C6F70}" destId="{C155E1C0-377C-432D-AFE4-9297B0B4D104}" srcOrd="2" destOrd="0" parTransId="{CEFC40EB-CBA2-47F3-B132-AFC5FD27B9DD}" sibTransId="{A86D9E76-43F3-4827-832A-67594E9A085F}"/>
    <dgm:cxn modelId="{A0AF3ABF-6EED-4584-9947-9C4A0A51BDE7}" srcId="{EE5DEE0F-B974-4161-ABE1-1DB41D7C6F70}" destId="{7F881DED-49E2-4DFF-BCA8-20E24AA04196}" srcOrd="3" destOrd="0" parTransId="{8F023727-A8F3-4754-9203-E2CB26A1CFF2}" sibTransId="{8A0135F1-119A-47A1-AE86-5E75E7B30DBE}"/>
    <dgm:cxn modelId="{8D6EB852-B48D-4A32-9317-581AE36EE1BD}" type="presOf" srcId="{4195BE96-0BE5-4F0B-B66B-5E17E6BF6256}" destId="{6713313D-F279-4AFB-BC1B-A5CD4881732F}" srcOrd="0" destOrd="0" presId="urn:microsoft.com/office/officeart/2005/8/layout/pList1#1"/>
    <dgm:cxn modelId="{1C2F9253-C6FE-436C-94EF-FFEA09CE8864}" type="presOf" srcId="{C155E1C0-377C-432D-AFE4-9297B0B4D104}" destId="{35C7BC38-1093-4189-B15A-8A1CBA679D77}" srcOrd="0" destOrd="0" presId="urn:microsoft.com/office/officeart/2005/8/layout/pList1#1"/>
    <dgm:cxn modelId="{17BFE25D-3B54-49E7-90DA-78EB04079A0B}" type="presOf" srcId="{EE5DEE0F-B974-4161-ABE1-1DB41D7C6F70}" destId="{986C46A2-A4C7-4A79-BB00-6819F58DACF9}" srcOrd="0" destOrd="0" presId="urn:microsoft.com/office/officeart/2005/8/layout/pList1#1"/>
    <dgm:cxn modelId="{B02BDD72-D89A-444E-9A74-53B7491E7A64}" type="presOf" srcId="{8F41F460-28D2-4936-9A63-846ACA4E2733}" destId="{234A5A5B-B052-4C5F-8948-51C83F562E32}" srcOrd="0" destOrd="0" presId="urn:microsoft.com/office/officeart/2005/8/layout/pList1#1"/>
    <dgm:cxn modelId="{2CD6E06B-0947-4A1A-A554-F1F239E6B2E7}" srcId="{EE5DEE0F-B974-4161-ABE1-1DB41D7C6F70}" destId="{4195BE96-0BE5-4F0B-B66B-5E17E6BF6256}" srcOrd="4" destOrd="0" parTransId="{87A9B773-2C5E-493C-BA87-D8AC86148D1B}" sibTransId="{9858DC9A-A535-4255-ACE0-7502B1B35950}"/>
    <dgm:cxn modelId="{887BA4D9-9D4B-4ED1-ACB4-5605274D48A5}" type="presOf" srcId="{EB9E8256-F890-4622-A475-545BC0675FEF}" destId="{5E373FA6-4E8D-4EF7-BAB9-AB88AB589EF8}" srcOrd="0" destOrd="0" presId="urn:microsoft.com/office/officeart/2005/8/layout/pList1#1"/>
    <dgm:cxn modelId="{CD95EB96-E40F-4D2D-84E0-090300EB7D25}" type="presOf" srcId="{F8C5A5CA-0CAE-4D5E-B192-73A9FF6F4AEE}" destId="{41C2C9F2-AB4A-4599-B1AE-429B855F21A7}" srcOrd="0" destOrd="0" presId="urn:microsoft.com/office/officeart/2005/8/layout/pList1#1"/>
    <dgm:cxn modelId="{4E286735-77D7-45FB-8830-45229803BF1D}" srcId="{EE5DEE0F-B974-4161-ABE1-1DB41D7C6F70}" destId="{8F41F460-28D2-4936-9A63-846ACA4E2733}" srcOrd="0" destOrd="0" parTransId="{1C0F8B35-3B18-460C-B847-4C09E245C956}" sibTransId="{6C3BA28B-D02E-4BA1-A88C-0EC6B259B7D9}"/>
    <dgm:cxn modelId="{DDE22127-8973-439A-830F-807898D8C48F}" type="presOf" srcId="{6398137D-F68F-40BB-8051-4F48726BE3A3}" destId="{7AF568A7-3570-4631-ACC5-00E2A19D8624}" srcOrd="0" destOrd="0" presId="urn:microsoft.com/office/officeart/2005/8/layout/pList1#1"/>
    <dgm:cxn modelId="{6510A925-6E14-46FB-B1AB-71BAD8E0730C}" srcId="{EE5DEE0F-B974-4161-ABE1-1DB41D7C6F70}" destId="{EB9E8256-F890-4622-A475-545BC0675FEF}" srcOrd="1" destOrd="0" parTransId="{299F3F4F-A204-467D-B7B3-495FEFD9DEAF}" sibTransId="{F8C5A5CA-0CAE-4D5E-B192-73A9FF6F4AEE}"/>
    <dgm:cxn modelId="{7BCA480E-9375-4BCA-9E75-AC4F9015AD1B}" type="presOf" srcId="{A86D9E76-43F3-4827-832A-67594E9A085F}" destId="{37C836B7-0ED3-4C25-A6A1-267BC15582D8}" srcOrd="0" destOrd="0" presId="urn:microsoft.com/office/officeart/2005/8/layout/pList1#1"/>
    <dgm:cxn modelId="{9C880FDC-AE5A-482C-A1ED-A96746A23284}" type="presOf" srcId="{9858DC9A-A535-4255-ACE0-7502B1B35950}" destId="{8CE2CF02-DAA5-4914-BE0E-E964A50EC7B0}" srcOrd="0" destOrd="0" presId="urn:microsoft.com/office/officeart/2005/8/layout/pList1#1"/>
    <dgm:cxn modelId="{A0669811-EB94-4261-8698-1F00A8BEC15D}" srcId="{EE5DEE0F-B974-4161-ABE1-1DB41D7C6F70}" destId="{6398137D-F68F-40BB-8051-4F48726BE3A3}" srcOrd="5" destOrd="0" parTransId="{ED74E472-DDFD-4DC1-BB21-9A6BBD49E585}" sibTransId="{C093D422-2744-4832-87B3-FF81D53CBDB9}"/>
    <dgm:cxn modelId="{7219A1A6-7A4F-442B-AFE4-AD8922DC897F}" type="presOf" srcId="{7F881DED-49E2-4DFF-BCA8-20E24AA04196}" destId="{31B0E46B-0014-48E6-95D8-BA3030E7A917}" srcOrd="0" destOrd="0" presId="urn:microsoft.com/office/officeart/2005/8/layout/pList1#1"/>
    <dgm:cxn modelId="{F9FD8438-3FE2-43D8-8728-9B3BAA7C1A8A}" type="presOf" srcId="{8A0135F1-119A-47A1-AE86-5E75E7B30DBE}" destId="{55A08B03-3460-499E-8F0C-2B45F4FE9C44}" srcOrd="0" destOrd="0" presId="urn:microsoft.com/office/officeart/2005/8/layout/pList1#1"/>
    <dgm:cxn modelId="{16706C74-5064-458C-8FE2-4A9F48BECB73}" type="presOf" srcId="{6C3BA28B-D02E-4BA1-A88C-0EC6B259B7D9}" destId="{73CB9C0A-9A03-4332-8964-51DC91004D3D}" srcOrd="0" destOrd="0" presId="urn:microsoft.com/office/officeart/2005/8/layout/pList1#1"/>
    <dgm:cxn modelId="{07A6E705-2B44-40B3-8973-2F78908FE1A9}" type="presParOf" srcId="{986C46A2-A4C7-4A79-BB00-6819F58DACF9}" destId="{8DF80F4F-C579-4F9C-AFAA-55DCC9D4DF60}" srcOrd="0" destOrd="0" presId="urn:microsoft.com/office/officeart/2005/8/layout/pList1#1"/>
    <dgm:cxn modelId="{F35A57C3-7E56-40DD-89C0-DCBDCF9542BD}" type="presParOf" srcId="{8DF80F4F-C579-4F9C-AFAA-55DCC9D4DF60}" destId="{9E0BAF7A-235E-4B3C-BDA2-A32F09E56F19}" srcOrd="0" destOrd="0" presId="urn:microsoft.com/office/officeart/2005/8/layout/pList1#1"/>
    <dgm:cxn modelId="{ABF420B4-717B-4B5F-A4BD-00FF9B5CB6C9}" type="presParOf" srcId="{8DF80F4F-C579-4F9C-AFAA-55DCC9D4DF60}" destId="{234A5A5B-B052-4C5F-8948-51C83F562E32}" srcOrd="1" destOrd="0" presId="urn:microsoft.com/office/officeart/2005/8/layout/pList1#1"/>
    <dgm:cxn modelId="{3A4A64AD-3153-4A44-82AA-B99FB4DB8C35}" type="presParOf" srcId="{986C46A2-A4C7-4A79-BB00-6819F58DACF9}" destId="{73CB9C0A-9A03-4332-8964-51DC91004D3D}" srcOrd="1" destOrd="0" presId="urn:microsoft.com/office/officeart/2005/8/layout/pList1#1"/>
    <dgm:cxn modelId="{C73B9C92-6FD1-48E0-8341-1EDC8DF54E2D}" type="presParOf" srcId="{986C46A2-A4C7-4A79-BB00-6819F58DACF9}" destId="{E8D2B38B-145F-4E2D-8B0D-7F88BE6698E2}" srcOrd="2" destOrd="0" presId="urn:microsoft.com/office/officeart/2005/8/layout/pList1#1"/>
    <dgm:cxn modelId="{1810E04B-0B1E-489A-B1A7-B896D97E33BF}" type="presParOf" srcId="{E8D2B38B-145F-4E2D-8B0D-7F88BE6698E2}" destId="{BD693EB7-5643-48C5-826C-C254779385F1}" srcOrd="0" destOrd="0" presId="urn:microsoft.com/office/officeart/2005/8/layout/pList1#1"/>
    <dgm:cxn modelId="{B512B842-DE7C-49DC-A668-840E85B9D39D}" type="presParOf" srcId="{E8D2B38B-145F-4E2D-8B0D-7F88BE6698E2}" destId="{5E373FA6-4E8D-4EF7-BAB9-AB88AB589EF8}" srcOrd="1" destOrd="0" presId="urn:microsoft.com/office/officeart/2005/8/layout/pList1#1"/>
    <dgm:cxn modelId="{B05A7872-9D3C-4704-93E2-EDA1B5688D31}" type="presParOf" srcId="{986C46A2-A4C7-4A79-BB00-6819F58DACF9}" destId="{41C2C9F2-AB4A-4599-B1AE-429B855F21A7}" srcOrd="3" destOrd="0" presId="urn:microsoft.com/office/officeart/2005/8/layout/pList1#1"/>
    <dgm:cxn modelId="{FB2AD512-FE03-4D24-99BC-7A73D562AF9B}" type="presParOf" srcId="{986C46A2-A4C7-4A79-BB00-6819F58DACF9}" destId="{B2FA1574-A369-4207-83BC-ECD3A9EDA47C}" srcOrd="4" destOrd="0" presId="urn:microsoft.com/office/officeart/2005/8/layout/pList1#1"/>
    <dgm:cxn modelId="{D9E72D22-353C-433F-A1C0-1981A2B3282A}" type="presParOf" srcId="{B2FA1574-A369-4207-83BC-ECD3A9EDA47C}" destId="{F1CA2108-3F52-4269-B230-F48B91A8F171}" srcOrd="0" destOrd="0" presId="urn:microsoft.com/office/officeart/2005/8/layout/pList1#1"/>
    <dgm:cxn modelId="{5E8487AF-C778-43AE-A59F-D25CE9F51D6E}" type="presParOf" srcId="{B2FA1574-A369-4207-83BC-ECD3A9EDA47C}" destId="{35C7BC38-1093-4189-B15A-8A1CBA679D77}" srcOrd="1" destOrd="0" presId="urn:microsoft.com/office/officeart/2005/8/layout/pList1#1"/>
    <dgm:cxn modelId="{EB9744C6-6A67-4CE7-9CB1-76B1768B333B}" type="presParOf" srcId="{986C46A2-A4C7-4A79-BB00-6819F58DACF9}" destId="{37C836B7-0ED3-4C25-A6A1-267BC15582D8}" srcOrd="5" destOrd="0" presId="urn:microsoft.com/office/officeart/2005/8/layout/pList1#1"/>
    <dgm:cxn modelId="{850CE683-AE9A-4C41-87BF-19AA24639111}" type="presParOf" srcId="{986C46A2-A4C7-4A79-BB00-6819F58DACF9}" destId="{4D13149C-3564-45DF-A743-BA0F93F73AD6}" srcOrd="6" destOrd="0" presId="urn:microsoft.com/office/officeart/2005/8/layout/pList1#1"/>
    <dgm:cxn modelId="{AA8EE2B0-1733-49E1-B714-BB0DA19EC50B}" type="presParOf" srcId="{4D13149C-3564-45DF-A743-BA0F93F73AD6}" destId="{AE462678-1C4E-4095-BFC2-E387DD039B9E}" srcOrd="0" destOrd="0" presId="urn:microsoft.com/office/officeart/2005/8/layout/pList1#1"/>
    <dgm:cxn modelId="{1E8CC5EE-8E3A-4B4A-95DF-0E43797409B3}" type="presParOf" srcId="{4D13149C-3564-45DF-A743-BA0F93F73AD6}" destId="{31B0E46B-0014-48E6-95D8-BA3030E7A917}" srcOrd="1" destOrd="0" presId="urn:microsoft.com/office/officeart/2005/8/layout/pList1#1"/>
    <dgm:cxn modelId="{3798D2B1-D080-4234-BA0F-5E1FAAC73E43}" type="presParOf" srcId="{986C46A2-A4C7-4A79-BB00-6819F58DACF9}" destId="{55A08B03-3460-499E-8F0C-2B45F4FE9C44}" srcOrd="7" destOrd="0" presId="urn:microsoft.com/office/officeart/2005/8/layout/pList1#1"/>
    <dgm:cxn modelId="{AAA2B428-B958-4E8E-9054-92BFC2F29083}" type="presParOf" srcId="{986C46A2-A4C7-4A79-BB00-6819F58DACF9}" destId="{3CFEB5D6-C4FC-4BA7-AC4E-9701477BBFE2}" srcOrd="8" destOrd="0" presId="urn:microsoft.com/office/officeart/2005/8/layout/pList1#1"/>
    <dgm:cxn modelId="{2290BC06-7AF0-4D0F-A7F8-D90829527EA7}" type="presParOf" srcId="{3CFEB5D6-C4FC-4BA7-AC4E-9701477BBFE2}" destId="{965A3C71-209C-4A52-8B20-E21FF69DB99C}" srcOrd="0" destOrd="0" presId="urn:microsoft.com/office/officeart/2005/8/layout/pList1#1"/>
    <dgm:cxn modelId="{37306B51-9D54-4AA8-82FB-81A242D3E16E}" type="presParOf" srcId="{3CFEB5D6-C4FC-4BA7-AC4E-9701477BBFE2}" destId="{6713313D-F279-4AFB-BC1B-A5CD4881732F}" srcOrd="1" destOrd="0" presId="urn:microsoft.com/office/officeart/2005/8/layout/pList1#1"/>
    <dgm:cxn modelId="{C15ACDC8-F0A2-4BCA-90B6-E6AEDE8C2A98}" type="presParOf" srcId="{986C46A2-A4C7-4A79-BB00-6819F58DACF9}" destId="{8CE2CF02-DAA5-4914-BE0E-E964A50EC7B0}" srcOrd="9" destOrd="0" presId="urn:microsoft.com/office/officeart/2005/8/layout/pList1#1"/>
    <dgm:cxn modelId="{5A79526A-5B3A-4E8E-9ECB-9745A9B94120}" type="presParOf" srcId="{986C46A2-A4C7-4A79-BB00-6819F58DACF9}" destId="{FBBEF41B-5400-4521-A6C9-1D864A120121}" srcOrd="10" destOrd="0" presId="urn:microsoft.com/office/officeart/2005/8/layout/pList1#1"/>
    <dgm:cxn modelId="{F4CDC811-DF86-4E1D-A7D5-EBD3D924E373}" type="presParOf" srcId="{FBBEF41B-5400-4521-A6C9-1D864A120121}" destId="{E5C19903-B7F6-4D39-AF59-9E8C6674F086}" srcOrd="0" destOrd="0" presId="urn:microsoft.com/office/officeart/2005/8/layout/pList1#1"/>
    <dgm:cxn modelId="{7CBEF142-1874-47B0-BEC1-243AA21EC82E}" type="presParOf" srcId="{FBBEF41B-5400-4521-A6C9-1D864A120121}" destId="{7AF568A7-3570-4631-ACC5-00E2A19D8624}" srcOrd="1" destOrd="0" presId="urn:microsoft.com/office/officeart/2005/8/layout/pList1#1"/>
  </dgm:cxnLst>
  <dgm:bg/>
  <dgm:whole/>
  <dgm:extLst>
    <a:ext uri="http://schemas.microsoft.com/office/drawing/2008/diagram">
      <dsp:dataModelExt xmlns:dsp="http://schemas.microsoft.com/office/drawing/2008/diagram" xmlns="" relId="rId10"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E0BAF7A-235E-4B3C-BDA2-A32F09E56F19}">
      <dsp:nvSpPr>
        <dsp:cNvPr id="0" name=""/>
        <dsp:cNvSpPr/>
      </dsp:nvSpPr>
      <dsp:spPr>
        <a:xfrm>
          <a:off x="222499" y="751"/>
          <a:ext cx="1706097" cy="1175501"/>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4A5A5B-B052-4C5F-8948-51C83F562E32}">
      <dsp:nvSpPr>
        <dsp:cNvPr id="0" name=""/>
        <dsp:cNvSpPr/>
      </dsp:nvSpPr>
      <dsp:spPr>
        <a:xfrm>
          <a:off x="222499" y="1176252"/>
          <a:ext cx="1706097" cy="632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IE" sz="1600" kern="1200" dirty="0" smtClean="0"/>
            <a:t>ARTISTIC &amp; CREATIVE</a:t>
          </a:r>
          <a:endParaRPr lang="en-IE" sz="1600" kern="1200" dirty="0"/>
        </a:p>
      </dsp:txBody>
      <dsp:txXfrm>
        <a:off x="222499" y="1176252"/>
        <a:ext cx="1706097" cy="632962"/>
      </dsp:txXfrm>
    </dsp:sp>
    <dsp:sp modelId="{BD693EB7-5643-48C5-826C-C254779385F1}">
      <dsp:nvSpPr>
        <dsp:cNvPr id="0" name=""/>
        <dsp:cNvSpPr/>
      </dsp:nvSpPr>
      <dsp:spPr>
        <a:xfrm>
          <a:off x="2099279" y="751"/>
          <a:ext cx="1706097" cy="1175501"/>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373FA6-4E8D-4EF7-BAB9-AB88AB589EF8}">
      <dsp:nvSpPr>
        <dsp:cNvPr id="0" name=""/>
        <dsp:cNvSpPr/>
      </dsp:nvSpPr>
      <dsp:spPr>
        <a:xfrm>
          <a:off x="2099279" y="1176252"/>
          <a:ext cx="1706097" cy="632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IE" sz="1600" kern="1200" dirty="0" smtClean="0"/>
            <a:t>BUSINESS &amp; ADMINISTRATION</a:t>
          </a:r>
          <a:endParaRPr lang="en-IE" sz="1600" kern="1200" dirty="0"/>
        </a:p>
      </dsp:txBody>
      <dsp:txXfrm>
        <a:off x="2099279" y="1176252"/>
        <a:ext cx="1706097" cy="632962"/>
      </dsp:txXfrm>
    </dsp:sp>
    <dsp:sp modelId="{F1CA2108-3F52-4269-B230-F48B91A8F171}">
      <dsp:nvSpPr>
        <dsp:cNvPr id="0" name=""/>
        <dsp:cNvSpPr/>
      </dsp:nvSpPr>
      <dsp:spPr>
        <a:xfrm>
          <a:off x="3976058" y="751"/>
          <a:ext cx="1706097" cy="1175501"/>
        </a:xfrm>
        <a:prstGeom prst="roundRect">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C7BC38-1093-4189-B15A-8A1CBA679D77}">
      <dsp:nvSpPr>
        <dsp:cNvPr id="0" name=""/>
        <dsp:cNvSpPr/>
      </dsp:nvSpPr>
      <dsp:spPr>
        <a:xfrm>
          <a:off x="3976058" y="1176252"/>
          <a:ext cx="1706097" cy="632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IE" sz="1600" kern="1200" dirty="0" smtClean="0"/>
            <a:t>LIVING ENVIRONMENT</a:t>
          </a:r>
          <a:endParaRPr lang="en-IE" sz="1600" kern="1200" dirty="0"/>
        </a:p>
      </dsp:txBody>
      <dsp:txXfrm>
        <a:off x="3976058" y="1176252"/>
        <a:ext cx="1706097" cy="632962"/>
      </dsp:txXfrm>
    </dsp:sp>
    <dsp:sp modelId="{AE462678-1C4E-4095-BFC2-E387DD039B9E}">
      <dsp:nvSpPr>
        <dsp:cNvPr id="0" name=""/>
        <dsp:cNvSpPr/>
      </dsp:nvSpPr>
      <dsp:spPr>
        <a:xfrm>
          <a:off x="222499" y="1979824"/>
          <a:ext cx="1706097" cy="1175501"/>
        </a:xfrm>
        <a:prstGeom prst="roundRect">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B0E46B-0014-48E6-95D8-BA3030E7A917}">
      <dsp:nvSpPr>
        <dsp:cNvPr id="0" name=""/>
        <dsp:cNvSpPr/>
      </dsp:nvSpPr>
      <dsp:spPr>
        <a:xfrm>
          <a:off x="222499" y="3155326"/>
          <a:ext cx="1706097" cy="632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IE" sz="1600" kern="1200" dirty="0" smtClean="0"/>
            <a:t>MEDICAL &amp; CARING</a:t>
          </a:r>
          <a:endParaRPr lang="en-IE" sz="1600" kern="1200" dirty="0"/>
        </a:p>
      </dsp:txBody>
      <dsp:txXfrm>
        <a:off x="222499" y="3155326"/>
        <a:ext cx="1706097" cy="632962"/>
      </dsp:txXfrm>
    </dsp:sp>
    <dsp:sp modelId="{965A3C71-209C-4A52-8B20-E21FF69DB99C}">
      <dsp:nvSpPr>
        <dsp:cNvPr id="0" name=""/>
        <dsp:cNvSpPr/>
      </dsp:nvSpPr>
      <dsp:spPr>
        <a:xfrm>
          <a:off x="2099279" y="1979824"/>
          <a:ext cx="1706097" cy="1175501"/>
        </a:xfrm>
        <a:prstGeom prst="roundRect">
          <a:avLst/>
        </a:prstGeom>
        <a:blipFill rotWithShape="0">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13313D-F279-4AFB-BC1B-A5CD4881732F}">
      <dsp:nvSpPr>
        <dsp:cNvPr id="0" name=""/>
        <dsp:cNvSpPr/>
      </dsp:nvSpPr>
      <dsp:spPr>
        <a:xfrm>
          <a:off x="2099279" y="3155326"/>
          <a:ext cx="1706097" cy="632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IE" sz="1600" b="0" kern="1200" dirty="0" smtClean="0"/>
            <a:t>SCIENCE &amp; ENGINEERING</a:t>
          </a:r>
          <a:endParaRPr lang="en-IE" sz="1600" b="0" kern="1200" dirty="0"/>
        </a:p>
      </dsp:txBody>
      <dsp:txXfrm>
        <a:off x="2099279" y="3155326"/>
        <a:ext cx="1706097" cy="632962"/>
      </dsp:txXfrm>
    </dsp:sp>
    <dsp:sp modelId="{E5C19903-B7F6-4D39-AF59-9E8C6674F086}">
      <dsp:nvSpPr>
        <dsp:cNvPr id="0" name=""/>
        <dsp:cNvSpPr/>
      </dsp:nvSpPr>
      <dsp:spPr>
        <a:xfrm>
          <a:off x="3976058" y="1979824"/>
          <a:ext cx="1706097" cy="1175501"/>
        </a:xfrm>
        <a:prstGeom prst="roundRect">
          <a:avLst/>
        </a:prstGeom>
        <a:blipFill rotWithShape="0">
          <a:blip xmlns:r="http://schemas.openxmlformats.org/officeDocument/2006/relationships" r:embed="rId6"/>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F568A7-3570-4631-ACC5-00E2A19D8624}">
      <dsp:nvSpPr>
        <dsp:cNvPr id="0" name=""/>
        <dsp:cNvSpPr/>
      </dsp:nvSpPr>
      <dsp:spPr>
        <a:xfrm>
          <a:off x="3976058" y="3155326"/>
          <a:ext cx="1706097" cy="632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lvl="0" algn="ctr" defTabSz="711200">
            <a:lnSpc>
              <a:spcPct val="90000"/>
            </a:lnSpc>
            <a:spcBef>
              <a:spcPct val="0"/>
            </a:spcBef>
            <a:spcAft>
              <a:spcPct val="35000"/>
            </a:spcAft>
          </a:pPr>
          <a:r>
            <a:rPr lang="en-IE" sz="1600" kern="1200" dirty="0" smtClean="0"/>
            <a:t>SOCIETY &amp; GOVERNMENT</a:t>
          </a:r>
          <a:endParaRPr lang="en-IE" sz="1600" kern="1200" dirty="0"/>
        </a:p>
      </dsp:txBody>
      <dsp:txXfrm>
        <a:off x="3976058" y="3155326"/>
        <a:ext cx="1706097" cy="632962"/>
      </dsp:txXfrm>
    </dsp:sp>
  </dsp:spTree>
</dsp:drawing>
</file>

<file path=ppt/diagrams/layout1.xml><?xml version="1.0" encoding="utf-8"?>
<dgm:layoutDef xmlns:dgm="http://schemas.openxmlformats.org/drawingml/2006/diagram" xmlns:a="http://schemas.openxmlformats.org/drawingml/2006/main" uniqueId="urn:microsoft.com/office/officeart/2005/8/layout/pList1#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9D9882-4DEC-4E9A-8161-569F34989361}" type="datetimeFigureOut">
              <a:rPr lang="en-IE" smtClean="0"/>
              <a:pPr/>
              <a:t>09/10/2013</a:t>
            </a:fld>
            <a:endParaRPr lang="en-IE"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7F7F00-12BD-435A-8880-F4570DA12772}" type="slidenum">
              <a:rPr lang="en-IE" smtClean="0"/>
              <a:pPr/>
              <a:t>‹#›</a:t>
            </a:fld>
            <a:endParaRPr lang="en-IE" dirty="0"/>
          </a:p>
        </p:txBody>
      </p:sp>
    </p:spTree>
    <p:extLst>
      <p:ext uri="{BB962C8B-B14F-4D97-AF65-F5344CB8AC3E}">
        <p14:creationId xmlns:p14="http://schemas.microsoft.com/office/powerpoint/2010/main" xmlns="" val="2517936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1</a:t>
            </a:fld>
            <a:endParaRPr lang="en-I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10</a:t>
            </a:fld>
            <a:endParaRPr lang="en-I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11</a:t>
            </a:fld>
            <a:endParaRPr lang="en-I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12</a:t>
            </a:fld>
            <a:endParaRPr lang="en-I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13</a:t>
            </a:fld>
            <a:endParaRPr lang="en-I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14</a:t>
            </a:fld>
            <a:endParaRPr lang="en-I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2</a:t>
            </a:fld>
            <a:endParaRPr lang="en-I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3</a:t>
            </a:fld>
            <a:endParaRPr lang="en-I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4</a:t>
            </a:fld>
            <a:endParaRPr lang="en-I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5</a:t>
            </a:fld>
            <a:endParaRPr lang="en-I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6</a:t>
            </a:fld>
            <a:endParaRPr lang="en-I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7</a:t>
            </a:fld>
            <a:endParaRPr lang="en-I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8</a:t>
            </a:fld>
            <a:endParaRPr lang="en-I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F87F7F00-12BD-435A-8880-F4570DA12772}" type="slidenum">
              <a:rPr lang="en-IE" smtClean="0"/>
              <a:pPr/>
              <a:t>9</a:t>
            </a:fld>
            <a:endParaRPr lang="en-IE" dirty="0"/>
          </a:p>
        </p:txBody>
      </p:sp>
    </p:spTree>
    <p:extLst>
      <p:ext uri="{BB962C8B-B14F-4D97-AF65-F5344CB8AC3E}">
        <p14:creationId xmlns:p14="http://schemas.microsoft.com/office/powerpoint/2010/main" xmlns="" val="1476097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EB92AFCC-20FA-4CEE-B7A5-DE160A1513CB}" type="datetimeFigureOut">
              <a:rPr lang="en-IE" smtClean="0"/>
              <a:pPr/>
              <a:t>09/10/2013</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74427A9E-482D-4FD2-B44C-E0AFD13FB023}" type="slidenum">
              <a:rPr lang="en-IE" smtClean="0"/>
              <a:pPr/>
              <a:t>‹#›</a:t>
            </a:fld>
            <a:endParaRPr lang="en-I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EB92AFCC-20FA-4CEE-B7A5-DE160A1513CB}" type="datetimeFigureOut">
              <a:rPr lang="en-IE" smtClean="0"/>
              <a:pPr/>
              <a:t>09/10/2013</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74427A9E-482D-4FD2-B44C-E0AFD13FB023}" type="slidenum">
              <a:rPr lang="en-IE" smtClean="0"/>
              <a:pPr/>
              <a:t>‹#›</a:t>
            </a:fld>
            <a:endParaRPr lang="en-I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EB92AFCC-20FA-4CEE-B7A5-DE160A1513CB}" type="datetimeFigureOut">
              <a:rPr lang="en-IE" smtClean="0"/>
              <a:pPr/>
              <a:t>09/10/2013</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74427A9E-482D-4FD2-B44C-E0AFD13FB023}" type="slidenum">
              <a:rPr lang="en-IE" smtClean="0"/>
              <a:pPr/>
              <a:t>‹#›</a:t>
            </a:fld>
            <a:endParaRPr lang="en-I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EB92AFCC-20FA-4CEE-B7A5-DE160A1513CB}" type="datetimeFigureOut">
              <a:rPr lang="en-IE" smtClean="0"/>
              <a:pPr/>
              <a:t>09/10/2013</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74427A9E-482D-4FD2-B44C-E0AFD13FB023}" type="slidenum">
              <a:rPr lang="en-IE" smtClean="0"/>
              <a:pPr/>
              <a:t>‹#›</a:t>
            </a:fld>
            <a:endParaRPr lang="en-I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92AFCC-20FA-4CEE-B7A5-DE160A1513CB}" type="datetimeFigureOut">
              <a:rPr lang="en-IE" smtClean="0"/>
              <a:pPr/>
              <a:t>09/10/2013</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74427A9E-482D-4FD2-B44C-E0AFD13FB023}" type="slidenum">
              <a:rPr lang="en-IE" smtClean="0"/>
              <a:pPr/>
              <a:t>‹#›</a:t>
            </a:fld>
            <a:endParaRPr lang="en-I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EB92AFCC-20FA-4CEE-B7A5-DE160A1513CB}" type="datetimeFigureOut">
              <a:rPr lang="en-IE" smtClean="0"/>
              <a:pPr/>
              <a:t>09/10/2013</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74427A9E-482D-4FD2-B44C-E0AFD13FB023}" type="slidenum">
              <a:rPr lang="en-IE" smtClean="0"/>
              <a:pPr/>
              <a:t>‹#›</a:t>
            </a:fld>
            <a:endParaRPr lang="en-I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EB92AFCC-20FA-4CEE-B7A5-DE160A1513CB}" type="datetimeFigureOut">
              <a:rPr lang="en-IE" smtClean="0"/>
              <a:pPr/>
              <a:t>09/10/2013</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74427A9E-482D-4FD2-B44C-E0AFD13FB023}" type="slidenum">
              <a:rPr lang="en-IE" smtClean="0"/>
              <a:pPr/>
              <a:t>‹#›</a:t>
            </a:fld>
            <a:endParaRPr lang="en-I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EB92AFCC-20FA-4CEE-B7A5-DE160A1513CB}" type="datetimeFigureOut">
              <a:rPr lang="en-IE" smtClean="0"/>
              <a:pPr/>
              <a:t>09/10/2013</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74427A9E-482D-4FD2-B44C-E0AFD13FB023}" type="slidenum">
              <a:rPr lang="en-IE" smtClean="0"/>
              <a:pPr/>
              <a:t>‹#›</a:t>
            </a:fld>
            <a:endParaRPr lang="en-I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92AFCC-20FA-4CEE-B7A5-DE160A1513CB}" type="datetimeFigureOut">
              <a:rPr lang="en-IE" smtClean="0"/>
              <a:pPr/>
              <a:t>09/10/2013</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74427A9E-482D-4FD2-B44C-E0AFD13FB023}" type="slidenum">
              <a:rPr lang="en-IE" smtClean="0"/>
              <a:pPr/>
              <a:t>‹#›</a:t>
            </a:fld>
            <a:endParaRPr lang="en-I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92AFCC-20FA-4CEE-B7A5-DE160A1513CB}" type="datetimeFigureOut">
              <a:rPr lang="en-IE" smtClean="0"/>
              <a:pPr/>
              <a:t>09/10/2013</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74427A9E-482D-4FD2-B44C-E0AFD13FB023}" type="slidenum">
              <a:rPr lang="en-IE" smtClean="0"/>
              <a:pPr/>
              <a:t>‹#›</a:t>
            </a:fld>
            <a:endParaRPr lang="en-I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92AFCC-20FA-4CEE-B7A5-DE160A1513CB}" type="datetimeFigureOut">
              <a:rPr lang="en-IE" smtClean="0"/>
              <a:pPr/>
              <a:t>09/10/2013</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74427A9E-482D-4FD2-B44C-E0AFD13FB023}" type="slidenum">
              <a:rPr lang="en-IE" smtClean="0"/>
              <a:pPr/>
              <a:t>‹#›</a:t>
            </a:fld>
            <a:endParaRPr lang="en-I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92AFCC-20FA-4CEE-B7A5-DE160A1513CB}" type="datetimeFigureOut">
              <a:rPr lang="en-IE" smtClean="0"/>
              <a:pPr/>
              <a:t>09/10/2013</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427A9E-482D-4FD2-B44C-E0AFD13FB023}" type="slidenum">
              <a:rPr lang="en-IE" smtClean="0"/>
              <a:pPr/>
              <a:t>‹#›</a:t>
            </a:fld>
            <a:endParaRPr lang="en-I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careersportal.ie/index.php?ed_sub_title=Starting+your+own+business" TargetMode="External"/><Relationship Id="rId7"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payscale.com/" TargetMode="Externa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www.careersportal.ie/" TargetMode="External"/><Relationship Id="rId7" Type="http://schemas.openxmlformats.org/officeDocument/2006/relationships/hyperlink" Target="http://www.jobs.ie/"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hyperlink" Target="http://www.payscale.com/research/IE/Country=Ireland/Salary" TargetMode="External"/><Relationship Id="rId5" Type="http://schemas.openxmlformats.org/officeDocument/2006/relationships/hyperlink" Target="http://www.payscale.com/research/IE/Country=Ireland" TargetMode="External"/><Relationship Id="rId4" Type="http://schemas.openxmlformats.org/officeDocument/2006/relationships/hyperlink" Target="http://www.careersportal.ie/sectors" TargetMode="Externa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hyperlink" Target="http://www.careersportal.ie/index.php?ed_sub_title=Starting+your+own+business" TargetMode="External"/><Relationship Id="rId7" Type="http://schemas.openxmlformats.org/officeDocument/2006/relationships/diagramLayout" Target="../diagrams/layout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Data" Target="../diagrams/data1.xml"/><Relationship Id="rId5" Type="http://schemas.openxmlformats.org/officeDocument/2006/relationships/image" Target="../media/image2.jpeg"/><Relationship Id="rId10" Type="http://schemas.microsoft.com/office/2007/relationships/diagramDrawing" Target="../diagrams/drawing1.xml"/><Relationship Id="rId4" Type="http://schemas.openxmlformats.org/officeDocument/2006/relationships/image" Target="../media/image1.jpeg"/><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www.payscale.com/"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3.gif"/></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691680" y="908720"/>
            <a:ext cx="5688632" cy="1080120"/>
            <a:chOff x="0" y="2060848"/>
            <a:chExt cx="3400078" cy="432048"/>
          </a:xfrm>
        </p:grpSpPr>
        <p:sp>
          <p:nvSpPr>
            <p:cNvPr id="9" name="Rectangle 8"/>
            <p:cNvSpPr/>
            <p:nvPr/>
          </p:nvSpPr>
          <p:spPr>
            <a:xfrm>
              <a:off x="1691680" y="2060848"/>
              <a:ext cx="792088"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pic>
          <p:nvPicPr>
            <p:cNvPr id="13320" name="Picture 8" descr="Career Guidance at your Fingertips">
              <a:hlinkClick r:id="rId3"/>
            </p:cNvPr>
            <p:cNvPicPr>
              <a:picLocks noChangeAspect="1" noChangeArrowheads="1"/>
            </p:cNvPicPr>
            <p:nvPr/>
          </p:nvPicPr>
          <p:blipFill>
            <a:blip r:embed="rId4" cstate="print"/>
            <a:srcRect/>
            <a:stretch>
              <a:fillRect/>
            </a:stretch>
          </p:blipFill>
          <p:spPr bwMode="auto">
            <a:xfrm>
              <a:off x="0" y="2060848"/>
              <a:ext cx="2105025" cy="428626"/>
            </a:xfrm>
            <a:prstGeom prst="rect">
              <a:avLst/>
            </a:prstGeom>
            <a:noFill/>
          </p:spPr>
        </p:pic>
        <p:pic>
          <p:nvPicPr>
            <p:cNvPr id="13322" name="Picture 10" descr="Career Guidance at your Fingertips">
              <a:hlinkClick r:id="rId3"/>
            </p:cNvPr>
            <p:cNvPicPr>
              <a:picLocks noChangeAspect="1" noChangeArrowheads="1"/>
            </p:cNvPicPr>
            <p:nvPr/>
          </p:nvPicPr>
          <p:blipFill>
            <a:blip r:embed="rId5" cstate="print"/>
            <a:srcRect/>
            <a:stretch>
              <a:fillRect/>
            </a:stretch>
          </p:blipFill>
          <p:spPr bwMode="auto">
            <a:xfrm>
              <a:off x="2123728" y="2060848"/>
              <a:ext cx="1276350" cy="428626"/>
            </a:xfrm>
            <a:prstGeom prst="rect">
              <a:avLst/>
            </a:prstGeom>
            <a:noFill/>
          </p:spPr>
        </p:pic>
      </p:grpSp>
      <p:pic>
        <p:nvPicPr>
          <p:cNvPr id="13324" name="Picture 12" descr="PayScale Home">
            <a:hlinkClick r:id="rId6"/>
          </p:cNvPr>
          <p:cNvPicPr>
            <a:picLocks noChangeAspect="1" noChangeArrowheads="1"/>
          </p:cNvPicPr>
          <p:nvPr/>
        </p:nvPicPr>
        <p:blipFill>
          <a:blip r:embed="rId7" cstate="print"/>
          <a:srcRect/>
          <a:stretch>
            <a:fillRect/>
          </a:stretch>
        </p:blipFill>
        <p:spPr bwMode="auto">
          <a:xfrm>
            <a:off x="2699792" y="3429000"/>
            <a:ext cx="3657565" cy="1536180"/>
          </a:xfrm>
          <a:prstGeom prst="rect">
            <a:avLst/>
          </a:prstGeom>
          <a:noFill/>
        </p:spPr>
      </p:pic>
      <p:sp>
        <p:nvSpPr>
          <p:cNvPr id="12" name="Rectangle 11"/>
          <p:cNvSpPr/>
          <p:nvPr/>
        </p:nvSpPr>
        <p:spPr>
          <a:xfrm>
            <a:off x="4211960" y="2348880"/>
            <a:ext cx="671979" cy="923330"/>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&amp;</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13" name="TextBox 12"/>
          <p:cNvSpPr txBox="1"/>
          <p:nvPr/>
        </p:nvSpPr>
        <p:spPr>
          <a:xfrm>
            <a:off x="16633" y="5744640"/>
            <a:ext cx="9127367" cy="1077218"/>
          </a:xfrm>
          <a:prstGeom prst="rect">
            <a:avLst/>
          </a:prstGeom>
          <a:noFill/>
        </p:spPr>
        <p:txBody>
          <a:bodyPr wrap="square" rtlCol="0">
            <a:spAutoFit/>
          </a:bodyPr>
          <a:lstStyle/>
          <a:p>
            <a:pPr algn="ctr"/>
            <a:r>
              <a:rPr lang="en-IE" sz="32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EXPLORE THE WORLD OF WORK WITH THESE INFORMATIONAL WEBSITES</a:t>
            </a:r>
            <a:endParaRPr lang="en-IE" sz="32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rotWithShape="1">
          <a:blip r:embed="rId3" cstate="print"/>
          <a:srcRect l="16441" t="7080" r="16627"/>
          <a:stretch/>
        </p:blipFill>
        <p:spPr bwMode="auto">
          <a:xfrm>
            <a:off x="0" y="849871"/>
            <a:ext cx="9144000" cy="5238688"/>
          </a:xfrm>
          <a:prstGeom prst="rect">
            <a:avLst/>
          </a:prstGeom>
          <a:noFill/>
          <a:ln w="9525">
            <a:noFill/>
            <a:miter lim="800000"/>
            <a:headEnd/>
            <a:tailEnd/>
          </a:ln>
        </p:spPr>
      </p:pic>
      <p:sp>
        <p:nvSpPr>
          <p:cNvPr id="3" name="Rectangle 2"/>
          <p:cNvSpPr/>
          <p:nvPr/>
        </p:nvSpPr>
        <p:spPr>
          <a:xfrm>
            <a:off x="2579915" y="188640"/>
            <a:ext cx="3724738" cy="461665"/>
          </a:xfrm>
          <a:prstGeom prst="rect">
            <a:avLst/>
          </a:prstGeom>
        </p:spPr>
        <p:txBody>
          <a:bodyPr wrap="none">
            <a:spAutoFit/>
          </a:bodyPr>
          <a:lstStyle/>
          <a:p>
            <a:pPr algn="ctr"/>
            <a:r>
              <a:rPr lang="en-IE" sz="2400" b="1" dirty="0" smtClean="0">
                <a:solidFill>
                  <a:srgbClr val="FF0000"/>
                </a:solidFill>
                <a:latin typeface="Arial" pitchFamily="34" charset="0"/>
                <a:cs typeface="Arial" pitchFamily="34" charset="0"/>
              </a:rPr>
              <a:t>SALARY FOR: IRELAND</a:t>
            </a:r>
          </a:p>
        </p:txBody>
      </p:sp>
      <p:cxnSp>
        <p:nvCxnSpPr>
          <p:cNvPr id="5" name="Straight Arrow Connector 4"/>
          <p:cNvCxnSpPr/>
          <p:nvPr/>
        </p:nvCxnSpPr>
        <p:spPr>
          <a:xfrm rot="16200000" flipH="1">
            <a:off x="935596" y="1160748"/>
            <a:ext cx="1512168" cy="720080"/>
          </a:xfrm>
          <a:prstGeom prst="straightConnector1">
            <a:avLst/>
          </a:prstGeom>
          <a:ln>
            <a:solidFill>
              <a:schemeClr val="tx1"/>
            </a:solidFill>
            <a:tailEnd type="arrow"/>
          </a:ln>
          <a:effectLst>
            <a:glow rad="228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a:off x="6948264" y="836712"/>
            <a:ext cx="504056" cy="360040"/>
          </a:xfrm>
          <a:prstGeom prst="straightConnector1">
            <a:avLst/>
          </a:prstGeom>
          <a:ln>
            <a:solidFill>
              <a:schemeClr val="tx1"/>
            </a:solidFill>
            <a:tailEnd type="arrow"/>
          </a:ln>
          <a:effectLst>
            <a:glow rad="228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6200000" flipV="1">
            <a:off x="6228184" y="4581128"/>
            <a:ext cx="2088232" cy="936104"/>
          </a:xfrm>
          <a:prstGeom prst="straightConnector1">
            <a:avLst/>
          </a:prstGeom>
          <a:ln>
            <a:solidFill>
              <a:schemeClr val="tx1"/>
            </a:solidFill>
            <a:tailEnd type="arrow"/>
          </a:ln>
          <a:effectLst>
            <a:glow rad="228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a:off x="2411760" y="5733256"/>
            <a:ext cx="576064" cy="360040"/>
          </a:xfrm>
          <a:prstGeom prst="straightConnector1">
            <a:avLst/>
          </a:prstGeom>
          <a:ln>
            <a:solidFill>
              <a:schemeClr val="tx1"/>
            </a:solidFill>
            <a:tailEnd type="arrow"/>
          </a:ln>
          <a:effectLst>
            <a:glow rad="228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3707904" y="5733256"/>
            <a:ext cx="648072" cy="360040"/>
          </a:xfrm>
          <a:prstGeom prst="straightConnector1">
            <a:avLst/>
          </a:prstGeom>
          <a:ln>
            <a:solidFill>
              <a:schemeClr val="tx1"/>
            </a:solidFill>
            <a:tailEnd type="arrow"/>
          </a:ln>
          <a:effectLst>
            <a:glow rad="228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0"/>
            <a:ext cx="2771800" cy="738664"/>
          </a:xfrm>
          <a:prstGeom prst="rect">
            <a:avLst/>
          </a:prstGeom>
        </p:spPr>
        <p:txBody>
          <a:bodyPr wrap="square">
            <a:spAutoFit/>
          </a:bodyPr>
          <a:lstStyle/>
          <a:p>
            <a:pPr algn="ctr"/>
            <a:r>
              <a:rPr lang="en-IE" sz="1050" dirty="0" smtClean="0">
                <a:latin typeface="Arial" pitchFamily="34" charset="0"/>
                <a:cs typeface="Arial" pitchFamily="34" charset="0"/>
              </a:rPr>
              <a:t>The ‘exact’ reporting function allows you to input specifics for a position to get a more accurate scale of what you should be paid. Get an idea of how much you could earn.</a:t>
            </a:r>
            <a:endParaRPr lang="en-IE" sz="1050" dirty="0">
              <a:latin typeface="Arial" pitchFamily="34" charset="0"/>
              <a:cs typeface="Arial" pitchFamily="34" charset="0"/>
            </a:endParaRPr>
          </a:p>
        </p:txBody>
      </p:sp>
      <p:sp>
        <p:nvSpPr>
          <p:cNvPr id="17" name="Rectangle 16"/>
          <p:cNvSpPr/>
          <p:nvPr/>
        </p:nvSpPr>
        <p:spPr>
          <a:xfrm>
            <a:off x="6372200" y="0"/>
            <a:ext cx="2771800" cy="900246"/>
          </a:xfrm>
          <a:prstGeom prst="rect">
            <a:avLst/>
          </a:prstGeom>
        </p:spPr>
        <p:txBody>
          <a:bodyPr wrap="square">
            <a:spAutoFit/>
          </a:bodyPr>
          <a:lstStyle/>
          <a:p>
            <a:pPr algn="ctr"/>
            <a:r>
              <a:rPr lang="en-IE" sz="1050" dirty="0" smtClean="0">
                <a:latin typeface="Arial" pitchFamily="34" charset="0"/>
                <a:cs typeface="Arial" pitchFamily="34" charset="0"/>
              </a:rPr>
              <a:t>Make sure your country is set to the correct location (Ireland) or if you want to see how much you could earn abroad, change the country to match . Use the search box below to find a job you’re interested in.</a:t>
            </a:r>
            <a:endParaRPr lang="en-IE" sz="1050" dirty="0">
              <a:latin typeface="Arial" pitchFamily="34" charset="0"/>
              <a:cs typeface="Arial" pitchFamily="34" charset="0"/>
            </a:endParaRPr>
          </a:p>
        </p:txBody>
      </p:sp>
      <p:sp>
        <p:nvSpPr>
          <p:cNvPr id="18" name="Rectangle 17"/>
          <p:cNvSpPr/>
          <p:nvPr/>
        </p:nvSpPr>
        <p:spPr>
          <a:xfrm>
            <a:off x="0" y="6088559"/>
            <a:ext cx="6012160" cy="577081"/>
          </a:xfrm>
          <a:prstGeom prst="rect">
            <a:avLst/>
          </a:prstGeom>
        </p:spPr>
        <p:txBody>
          <a:bodyPr wrap="square">
            <a:spAutoFit/>
          </a:bodyPr>
          <a:lstStyle/>
          <a:p>
            <a:pPr algn="ctr"/>
            <a:r>
              <a:rPr lang="en-IE" sz="1050" dirty="0" smtClean="0">
                <a:latin typeface="Arial" pitchFamily="34" charset="0"/>
                <a:cs typeface="Arial" pitchFamily="34" charset="0"/>
              </a:rPr>
              <a:t>Key Statistics shows salary ranges based on a number of different factors, including by ‘popular employers’ or even how much you could earn based on your qualification in ‘top degrees’. A useful tool for catering your career and once again, seeing how much you could earn.</a:t>
            </a:r>
            <a:endParaRPr lang="en-IE" sz="1050" dirty="0">
              <a:latin typeface="Arial" pitchFamily="34" charset="0"/>
              <a:cs typeface="Arial" pitchFamily="34" charset="0"/>
            </a:endParaRPr>
          </a:p>
        </p:txBody>
      </p:sp>
      <p:sp>
        <p:nvSpPr>
          <p:cNvPr id="19" name="Rectangle 18"/>
          <p:cNvSpPr/>
          <p:nvPr/>
        </p:nvSpPr>
        <p:spPr>
          <a:xfrm>
            <a:off x="5868144" y="6088559"/>
            <a:ext cx="3275856" cy="577081"/>
          </a:xfrm>
          <a:prstGeom prst="rect">
            <a:avLst/>
          </a:prstGeom>
        </p:spPr>
        <p:txBody>
          <a:bodyPr wrap="square">
            <a:spAutoFit/>
          </a:bodyPr>
          <a:lstStyle/>
          <a:p>
            <a:pPr algn="ctr"/>
            <a:r>
              <a:rPr lang="en-IE" sz="1050" dirty="0" smtClean="0">
                <a:latin typeface="Arial" pitchFamily="34" charset="0"/>
                <a:cs typeface="Arial" pitchFamily="34" charset="0"/>
              </a:rPr>
              <a:t>The main chart on this page shows a selection of jobs and the average salary for each.  Click for more accurate detail!</a:t>
            </a:r>
            <a:endParaRPr lang="en-IE" sz="105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rotWithShape="1">
          <a:blip r:embed="rId3" cstate="print"/>
          <a:srcRect l="23226" t="6578" r="24606"/>
          <a:stretch/>
        </p:blipFill>
        <p:spPr bwMode="auto">
          <a:xfrm>
            <a:off x="1" y="836712"/>
            <a:ext cx="9144000" cy="5212998"/>
          </a:xfrm>
          <a:prstGeom prst="rect">
            <a:avLst/>
          </a:prstGeom>
          <a:noFill/>
          <a:ln w="9525">
            <a:noFill/>
            <a:miter lim="800000"/>
            <a:headEnd/>
            <a:tailEnd/>
          </a:ln>
        </p:spPr>
      </p:pic>
      <p:cxnSp>
        <p:nvCxnSpPr>
          <p:cNvPr id="4" name="Straight Arrow Connector 3"/>
          <p:cNvCxnSpPr/>
          <p:nvPr/>
        </p:nvCxnSpPr>
        <p:spPr>
          <a:xfrm rot="10800000" flipV="1">
            <a:off x="3707904" y="836712"/>
            <a:ext cx="2880320" cy="1008112"/>
          </a:xfrm>
          <a:prstGeom prst="straightConnector1">
            <a:avLst/>
          </a:prstGeom>
          <a:ln>
            <a:solidFill>
              <a:schemeClr val="tx1"/>
            </a:solidFill>
            <a:tailEnd type="arrow"/>
          </a:ln>
          <a:effectLst>
            <a:glow rad="228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16200000" flipH="1">
            <a:off x="1151620" y="1736812"/>
            <a:ext cx="1944216" cy="144016"/>
          </a:xfrm>
          <a:prstGeom prst="straightConnector1">
            <a:avLst/>
          </a:prstGeom>
          <a:ln>
            <a:solidFill>
              <a:schemeClr val="tx1"/>
            </a:solidFill>
            <a:tailEnd type="arrow"/>
          </a:ln>
          <a:effectLst>
            <a:glow rad="228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899592" y="4941168"/>
            <a:ext cx="1440160" cy="1152128"/>
          </a:xfrm>
          <a:prstGeom prst="straightConnector1">
            <a:avLst/>
          </a:prstGeom>
          <a:ln>
            <a:solidFill>
              <a:schemeClr val="tx1"/>
            </a:solidFill>
            <a:tailEnd type="arrow"/>
          </a:ln>
          <a:effectLst>
            <a:glow rad="228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6200000" flipV="1">
            <a:off x="6300192" y="5733256"/>
            <a:ext cx="504056" cy="216024"/>
          </a:xfrm>
          <a:prstGeom prst="straightConnector1">
            <a:avLst/>
          </a:prstGeom>
          <a:ln>
            <a:solidFill>
              <a:schemeClr val="tx1"/>
            </a:solidFill>
            <a:tailEnd type="arrow"/>
          </a:ln>
          <a:effectLst>
            <a:glow rad="228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0"/>
            <a:ext cx="4427984" cy="769441"/>
          </a:xfrm>
          <a:prstGeom prst="rect">
            <a:avLst/>
          </a:prstGeom>
        </p:spPr>
        <p:txBody>
          <a:bodyPr wrap="square">
            <a:spAutoFit/>
          </a:bodyPr>
          <a:lstStyle/>
          <a:p>
            <a:pPr algn="ctr"/>
            <a:r>
              <a:rPr lang="en-IE" sz="1100" dirty="0" smtClean="0">
                <a:latin typeface="Arial" pitchFamily="34" charset="0"/>
                <a:cs typeface="Arial" pitchFamily="34" charset="0"/>
              </a:rPr>
              <a:t>Special reports who related articles which may be of use to you when looking at education &amp; pay scales. This includes reports on college costs, trends in compensation and any other useful articles that may be helpful.</a:t>
            </a:r>
            <a:endParaRPr lang="en-IE" sz="1100" dirty="0">
              <a:latin typeface="Arial" pitchFamily="34" charset="0"/>
              <a:cs typeface="Arial" pitchFamily="34" charset="0"/>
            </a:endParaRPr>
          </a:p>
        </p:txBody>
      </p:sp>
      <p:sp>
        <p:nvSpPr>
          <p:cNvPr id="14" name="Rectangle 13"/>
          <p:cNvSpPr/>
          <p:nvPr/>
        </p:nvSpPr>
        <p:spPr>
          <a:xfrm>
            <a:off x="4355976" y="0"/>
            <a:ext cx="4788024" cy="769441"/>
          </a:xfrm>
          <a:prstGeom prst="rect">
            <a:avLst/>
          </a:prstGeom>
        </p:spPr>
        <p:txBody>
          <a:bodyPr wrap="square">
            <a:spAutoFit/>
          </a:bodyPr>
          <a:lstStyle/>
          <a:p>
            <a:pPr algn="ctr"/>
            <a:r>
              <a:rPr lang="en-IE" sz="1100" dirty="0" smtClean="0">
                <a:latin typeface="Arial" pitchFamily="34" charset="0"/>
                <a:cs typeface="Arial" pitchFamily="34" charset="0"/>
              </a:rPr>
              <a:t>These statistic charts give you a little more information. The ‘Gender’ chart shows how much percentage of men or women are earning the average salary. The pie chart shows the percentage of people who have experience within the workforce, from less than a year to more than 20.</a:t>
            </a:r>
            <a:endParaRPr lang="en-IE" sz="1100" dirty="0">
              <a:latin typeface="Arial" pitchFamily="34" charset="0"/>
              <a:cs typeface="Arial" pitchFamily="34" charset="0"/>
            </a:endParaRPr>
          </a:p>
        </p:txBody>
      </p:sp>
      <p:sp>
        <p:nvSpPr>
          <p:cNvPr id="15" name="Rectangle 14"/>
          <p:cNvSpPr/>
          <p:nvPr/>
        </p:nvSpPr>
        <p:spPr>
          <a:xfrm>
            <a:off x="0" y="6027003"/>
            <a:ext cx="4716016" cy="769441"/>
          </a:xfrm>
          <a:prstGeom prst="rect">
            <a:avLst/>
          </a:prstGeom>
        </p:spPr>
        <p:txBody>
          <a:bodyPr wrap="square">
            <a:spAutoFit/>
          </a:bodyPr>
          <a:lstStyle/>
          <a:p>
            <a:pPr algn="ctr"/>
            <a:r>
              <a:rPr lang="en-IE" sz="1100" dirty="0" smtClean="0">
                <a:latin typeface="Arial" pitchFamily="34" charset="0"/>
                <a:cs typeface="Arial" pitchFamily="34" charset="0"/>
              </a:rPr>
              <a:t>Here you will find more charts to further breakdown the country-wide statistics. These include everything from median salaries between cities and the most popular jobs in Ireland. Good if you want to know a lot more information on your chosen career or what the current figures are.</a:t>
            </a:r>
            <a:endParaRPr lang="en-IE" sz="1100" dirty="0">
              <a:latin typeface="Arial" pitchFamily="34" charset="0"/>
              <a:cs typeface="Arial" pitchFamily="34" charset="0"/>
            </a:endParaRPr>
          </a:p>
        </p:txBody>
      </p:sp>
      <p:sp>
        <p:nvSpPr>
          <p:cNvPr id="16" name="Rectangle 15"/>
          <p:cNvSpPr/>
          <p:nvPr/>
        </p:nvSpPr>
        <p:spPr>
          <a:xfrm>
            <a:off x="4644008" y="6027003"/>
            <a:ext cx="4499992" cy="600164"/>
          </a:xfrm>
          <a:prstGeom prst="rect">
            <a:avLst/>
          </a:prstGeom>
        </p:spPr>
        <p:txBody>
          <a:bodyPr wrap="square">
            <a:spAutoFit/>
          </a:bodyPr>
          <a:lstStyle/>
          <a:p>
            <a:pPr algn="ctr"/>
            <a:r>
              <a:rPr lang="en-IE" sz="1100" dirty="0" smtClean="0">
                <a:latin typeface="Arial" pitchFamily="34" charset="0"/>
                <a:cs typeface="Arial" pitchFamily="34" charset="0"/>
              </a:rPr>
              <a:t>As you can never be ‘too informed’ about a job, industry or salary, there is yet another section dedicated to bringing more information about salaries and careers. Click for more articles and reports.</a:t>
            </a:r>
            <a:endParaRPr lang="en-IE" sz="11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593" y="0"/>
            <a:ext cx="8568949" cy="523220"/>
          </a:xfrm>
          <a:prstGeom prst="rect">
            <a:avLst/>
          </a:prstGeom>
        </p:spPr>
        <p:txBody>
          <a:bodyPr wrap="none">
            <a:spAutoFit/>
          </a:bodyPr>
          <a:lstStyle/>
          <a:p>
            <a:pPr algn="ctr"/>
            <a:r>
              <a:rPr lang="en-IE" sz="2800" b="1" dirty="0" smtClean="0">
                <a:solidFill>
                  <a:srgbClr val="FF0000"/>
                </a:solidFill>
                <a:latin typeface="Arial" pitchFamily="34" charset="0"/>
                <a:cs typeface="Arial" pitchFamily="34" charset="0"/>
              </a:rPr>
              <a:t>EXAMPLE JOB PAGE (OFFICE ADMINISTRATOR)</a:t>
            </a:r>
          </a:p>
        </p:txBody>
      </p:sp>
      <p:pic>
        <p:nvPicPr>
          <p:cNvPr id="32770" name="Picture 2"/>
          <p:cNvPicPr>
            <a:picLocks noChangeAspect="1" noChangeArrowheads="1"/>
          </p:cNvPicPr>
          <p:nvPr/>
        </p:nvPicPr>
        <p:blipFill rotWithShape="1">
          <a:blip r:embed="rId3" cstate="print"/>
          <a:srcRect l="23376" t="8411" r="23376"/>
          <a:stretch/>
        </p:blipFill>
        <p:spPr bwMode="auto">
          <a:xfrm>
            <a:off x="0" y="1648600"/>
            <a:ext cx="9144000" cy="5209400"/>
          </a:xfrm>
          <a:prstGeom prst="rect">
            <a:avLst/>
          </a:prstGeom>
          <a:noFill/>
          <a:ln w="9525">
            <a:noFill/>
            <a:miter lim="800000"/>
            <a:headEnd/>
            <a:tailEnd/>
          </a:ln>
        </p:spPr>
      </p:pic>
      <p:sp>
        <p:nvSpPr>
          <p:cNvPr id="4" name="Rectangle 3"/>
          <p:cNvSpPr/>
          <p:nvPr/>
        </p:nvSpPr>
        <p:spPr>
          <a:xfrm>
            <a:off x="0" y="476672"/>
            <a:ext cx="9144000" cy="1200329"/>
          </a:xfrm>
          <a:prstGeom prst="rect">
            <a:avLst/>
          </a:prstGeom>
        </p:spPr>
        <p:txBody>
          <a:bodyPr wrap="square">
            <a:spAutoFit/>
          </a:bodyPr>
          <a:lstStyle/>
          <a:p>
            <a:pPr algn="ctr"/>
            <a:r>
              <a:rPr lang="en-IE" sz="1200" dirty="0" smtClean="0">
                <a:latin typeface="Arial" pitchFamily="34" charset="0"/>
                <a:cs typeface="Arial" pitchFamily="34" charset="0"/>
              </a:rPr>
              <a:t>After selecting a job (either by clicking on one or using the search box to find all related occupations) you are given a rather long and detailed ‘job page’ containing everything you need to know about that chosen career. In this case we chose an average job from the most popular – Office Administrator.</a:t>
            </a:r>
          </a:p>
          <a:p>
            <a:pPr algn="ctr"/>
            <a:r>
              <a:rPr lang="en-IE" sz="1200" dirty="0" smtClean="0">
                <a:latin typeface="Arial" pitchFamily="34" charset="0"/>
                <a:cs typeface="Arial" pitchFamily="34" charset="0"/>
              </a:rPr>
              <a:t>This page has far too much on it to show you everything here, so on the following slide you will find a breakdown of what you can expect to find – including more reports , charts, advertisements, statistics and maps. But best of all, just like the first page, everything is catered specifically to the job you are on – further breaking down the facts as you want them.</a:t>
            </a:r>
            <a:endParaRPr lang="en-IE"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8990" y="0"/>
            <a:ext cx="4716164" cy="646331"/>
          </a:xfrm>
          <a:prstGeom prst="rect">
            <a:avLst/>
          </a:prstGeom>
        </p:spPr>
        <p:txBody>
          <a:bodyPr wrap="none">
            <a:spAutoFit/>
          </a:bodyPr>
          <a:lstStyle/>
          <a:p>
            <a:pPr algn="ctr"/>
            <a:r>
              <a:rPr lang="en-IE" sz="3600" b="1" dirty="0" smtClean="0">
                <a:solidFill>
                  <a:srgbClr val="FF0000"/>
                </a:solidFill>
              </a:rPr>
              <a:t>JOB PAGE BREAKDOWN</a:t>
            </a:r>
          </a:p>
        </p:txBody>
      </p:sp>
      <p:sp>
        <p:nvSpPr>
          <p:cNvPr id="3" name="Rectangle 2"/>
          <p:cNvSpPr/>
          <p:nvPr/>
        </p:nvSpPr>
        <p:spPr>
          <a:xfrm>
            <a:off x="0" y="476672"/>
            <a:ext cx="9144000" cy="6017032"/>
          </a:xfrm>
          <a:prstGeom prst="rect">
            <a:avLst/>
          </a:prstGeom>
        </p:spPr>
        <p:txBody>
          <a:bodyPr wrap="square">
            <a:spAutoFit/>
          </a:bodyPr>
          <a:lstStyle/>
          <a:p>
            <a:pPr algn="ctr"/>
            <a:endParaRPr lang="en-IE" sz="1100" dirty="0" smtClean="0">
              <a:latin typeface="Arial" pitchFamily="34" charset="0"/>
              <a:cs typeface="Arial" pitchFamily="34" charset="0"/>
            </a:endParaRPr>
          </a:p>
          <a:p>
            <a:r>
              <a:rPr lang="en-IE" sz="1100" b="1" dirty="0" smtClean="0">
                <a:effectLst>
                  <a:outerShdw blurRad="38100" dist="38100" dir="2700000" algn="tl">
                    <a:srgbClr val="000000">
                      <a:alpha val="43137"/>
                    </a:srgbClr>
                  </a:outerShdw>
                </a:effectLst>
                <a:latin typeface="Arial" pitchFamily="34" charset="0"/>
                <a:cs typeface="Arial" pitchFamily="34" charset="0"/>
              </a:rPr>
              <a:t>NATIONAL SALARY DATA</a:t>
            </a:r>
          </a:p>
          <a:p>
            <a:r>
              <a:rPr lang="en-IE" sz="1100" dirty="0" smtClean="0">
                <a:latin typeface="Arial" pitchFamily="34" charset="0"/>
                <a:cs typeface="Arial" pitchFamily="34" charset="0"/>
              </a:rPr>
              <a:t>A bar chart shows the pay-scale range for your job, from the minimum you can expect to the highest. The chart is broken down into ‘basic pay’, ‘bonus pay’ and the total for the year. Here you can see how much you can earn, the lowest being entry level and the highest being achievable through having relevant qualifications and experience. </a:t>
            </a:r>
          </a:p>
          <a:p>
            <a:endParaRPr lang="en-IE" sz="1100" dirty="0" smtClean="0">
              <a:latin typeface="Arial" pitchFamily="34" charset="0"/>
              <a:cs typeface="Arial" pitchFamily="34" charset="0"/>
            </a:endParaRPr>
          </a:p>
          <a:p>
            <a:r>
              <a:rPr lang="en-IE" sz="1100" b="1" dirty="0" smtClean="0">
                <a:effectLst>
                  <a:outerShdw blurRad="38100" dist="38100" dir="2700000" algn="tl">
                    <a:srgbClr val="000000">
                      <a:alpha val="43137"/>
                    </a:srgbClr>
                  </a:outerShdw>
                </a:effectLst>
                <a:latin typeface="Arial" pitchFamily="34" charset="0"/>
                <a:cs typeface="Arial" pitchFamily="34" charset="0"/>
              </a:rPr>
              <a:t>JOB LISTINGS</a:t>
            </a:r>
          </a:p>
          <a:p>
            <a:r>
              <a:rPr lang="en-IE" sz="1100" dirty="0" smtClean="0">
                <a:latin typeface="Arial" pitchFamily="34" charset="0"/>
                <a:cs typeface="Arial" pitchFamily="34" charset="0"/>
              </a:rPr>
              <a:t>This section lists current vacancies for this job. Clicking on a link will take you to the recruiter’s advertisement and provide you with a job description, etc. A useful tool for job hunting or as a guide to what is available.</a:t>
            </a:r>
          </a:p>
          <a:p>
            <a:endParaRPr lang="en-IE" sz="1100" dirty="0" smtClean="0">
              <a:latin typeface="Arial" pitchFamily="34" charset="0"/>
              <a:cs typeface="Arial" pitchFamily="34" charset="0"/>
            </a:endParaRPr>
          </a:p>
          <a:p>
            <a:r>
              <a:rPr lang="en-IE" sz="1100" b="1" dirty="0" smtClean="0">
                <a:effectLst>
                  <a:outerShdw blurRad="38100" dist="38100" dir="2700000" algn="tl">
                    <a:srgbClr val="000000">
                      <a:alpha val="43137"/>
                    </a:srgbClr>
                  </a:outerShdw>
                </a:effectLst>
                <a:latin typeface="Arial" pitchFamily="34" charset="0"/>
                <a:cs typeface="Arial" pitchFamily="34" charset="0"/>
              </a:rPr>
              <a:t>COMPANIES &amp; INDUSTRIES</a:t>
            </a:r>
          </a:p>
          <a:p>
            <a:r>
              <a:rPr lang="en-IE" sz="1100" dirty="0" smtClean="0">
                <a:latin typeface="Arial" pitchFamily="34" charset="0"/>
                <a:cs typeface="Arial" pitchFamily="34" charset="0"/>
              </a:rPr>
              <a:t>If you want to know which popular employers hire for these positions and who you could be working for, here you will find a list of them. In addition, there is a list of the most popular industries where this job exists and what salary range is paid.</a:t>
            </a:r>
          </a:p>
          <a:p>
            <a:endParaRPr lang="en-IE" sz="1100" dirty="0" smtClean="0">
              <a:latin typeface="Arial" pitchFamily="34" charset="0"/>
              <a:cs typeface="Arial" pitchFamily="34" charset="0"/>
            </a:endParaRPr>
          </a:p>
          <a:p>
            <a:r>
              <a:rPr lang="en-IE" sz="1100" b="1" dirty="0" smtClean="0">
                <a:effectLst>
                  <a:outerShdw blurRad="38100" dist="38100" dir="2700000" algn="tl">
                    <a:srgbClr val="000000">
                      <a:alpha val="43137"/>
                    </a:srgbClr>
                  </a:outerShdw>
                </a:effectLst>
                <a:latin typeface="Arial" pitchFamily="34" charset="0"/>
                <a:cs typeface="Arial" pitchFamily="34" charset="0"/>
              </a:rPr>
              <a:t>KEY STATISTICS</a:t>
            </a:r>
          </a:p>
          <a:p>
            <a:r>
              <a:rPr lang="en-IE" sz="1100" dirty="0" smtClean="0">
                <a:latin typeface="Arial" pitchFamily="34" charset="0"/>
                <a:cs typeface="Arial" pitchFamily="34" charset="0"/>
              </a:rPr>
              <a:t>As seen on the first page, here we have the same gender-based percentages and years of experience the current workforce has in this occupation. In addition, we have more data to look at, including top degrees studied towards gaining this job and even what type of benefits can come with the job – such as medical, dental and eyecare (there is also a percentage who do not get these!).</a:t>
            </a:r>
          </a:p>
          <a:p>
            <a:endParaRPr lang="en-IE" sz="1100" dirty="0" smtClean="0">
              <a:latin typeface="Arial" pitchFamily="34" charset="0"/>
              <a:cs typeface="Arial" pitchFamily="34" charset="0"/>
            </a:endParaRPr>
          </a:p>
          <a:p>
            <a:r>
              <a:rPr lang="en-IE" sz="1100" b="1" dirty="0" smtClean="0">
                <a:effectLst>
                  <a:outerShdw blurRad="38100" dist="38100" dir="2700000" algn="tl">
                    <a:srgbClr val="000000">
                      <a:alpha val="43137"/>
                    </a:srgbClr>
                  </a:outerShdw>
                </a:effectLst>
                <a:latin typeface="Arial" pitchFamily="34" charset="0"/>
                <a:cs typeface="Arial" pitchFamily="34" charset="0"/>
              </a:rPr>
              <a:t>CAREER PATH</a:t>
            </a:r>
          </a:p>
          <a:p>
            <a:r>
              <a:rPr lang="en-IE" sz="1100" dirty="0" smtClean="0">
                <a:latin typeface="Arial" pitchFamily="34" charset="0"/>
                <a:cs typeface="Arial" pitchFamily="34" charset="0"/>
              </a:rPr>
              <a:t>This section gives you a glimpse of the most common </a:t>
            </a:r>
            <a:r>
              <a:rPr lang="en-IE" sz="1100" i="1" dirty="0" smtClean="0">
                <a:latin typeface="Arial" pitchFamily="34" charset="0"/>
                <a:cs typeface="Arial" pitchFamily="34" charset="0"/>
              </a:rPr>
              <a:t>past jobs </a:t>
            </a:r>
            <a:r>
              <a:rPr lang="en-IE" sz="1100" dirty="0" smtClean="0">
                <a:latin typeface="Arial" pitchFamily="34" charset="0"/>
                <a:cs typeface="Arial" pitchFamily="34" charset="0"/>
              </a:rPr>
              <a:t>that were available and, better, the most common </a:t>
            </a:r>
            <a:r>
              <a:rPr lang="en-IE" sz="1100" i="1" dirty="0" smtClean="0">
                <a:latin typeface="Arial" pitchFamily="34" charset="0"/>
                <a:cs typeface="Arial" pitchFamily="34" charset="0"/>
              </a:rPr>
              <a:t>future jobs</a:t>
            </a:r>
            <a:r>
              <a:rPr lang="en-IE" sz="1100" dirty="0" smtClean="0">
                <a:latin typeface="Arial" pitchFamily="34" charset="0"/>
                <a:cs typeface="Arial" pitchFamily="34" charset="0"/>
              </a:rPr>
              <a:t> you can expect to be recruited for under this category. So if you want to see what kind of positions were and are likely to be available, have a look.</a:t>
            </a:r>
          </a:p>
          <a:p>
            <a:endParaRPr lang="en-IE" sz="1100" dirty="0" smtClean="0">
              <a:latin typeface="Arial" pitchFamily="34" charset="0"/>
              <a:cs typeface="Arial" pitchFamily="34" charset="0"/>
            </a:endParaRPr>
          </a:p>
          <a:p>
            <a:r>
              <a:rPr lang="en-IE" sz="1100" b="1" dirty="0" smtClean="0">
                <a:effectLst>
                  <a:outerShdw blurRad="38100" dist="38100" dir="2700000" algn="tl">
                    <a:srgbClr val="000000">
                      <a:alpha val="43137"/>
                    </a:srgbClr>
                  </a:outerShdw>
                </a:effectLst>
                <a:latin typeface="Arial" pitchFamily="34" charset="0"/>
                <a:cs typeface="Arial" pitchFamily="34" charset="0"/>
              </a:rPr>
              <a:t>SALARY MAP</a:t>
            </a:r>
          </a:p>
          <a:p>
            <a:r>
              <a:rPr lang="en-IE" sz="1100" dirty="0" smtClean="0">
                <a:latin typeface="Arial" pitchFamily="34" charset="0"/>
                <a:cs typeface="Arial" pitchFamily="34" charset="0"/>
              </a:rPr>
              <a:t>Would you relocate for the right job if it meant a higher salary? This map of Ireland will show you markers/cities which pay the highest for this particular job. So you could find yourself being paid more for working in Dublin than if you worked in Cork. </a:t>
            </a:r>
          </a:p>
          <a:p>
            <a:endParaRPr lang="en-IE" sz="1100" dirty="0" smtClean="0">
              <a:latin typeface="Arial" pitchFamily="34" charset="0"/>
              <a:cs typeface="Arial" pitchFamily="34" charset="0"/>
            </a:endParaRPr>
          </a:p>
          <a:p>
            <a:r>
              <a:rPr lang="en-IE" sz="1100" b="1" dirty="0" smtClean="0">
                <a:effectLst>
                  <a:outerShdw blurRad="38100" dist="38100" dir="2700000" algn="tl">
                    <a:srgbClr val="000000">
                      <a:alpha val="43137"/>
                    </a:srgbClr>
                  </a:outerShdw>
                </a:effectLst>
                <a:latin typeface="Arial" pitchFamily="34" charset="0"/>
                <a:cs typeface="Arial" pitchFamily="34" charset="0"/>
              </a:rPr>
              <a:t>JOB DESCRIPTION</a:t>
            </a:r>
          </a:p>
          <a:p>
            <a:r>
              <a:rPr lang="en-IE" sz="1100" dirty="0" smtClean="0">
                <a:latin typeface="Arial" pitchFamily="34" charset="0"/>
                <a:cs typeface="Arial" pitchFamily="34" charset="0"/>
              </a:rPr>
              <a:t>It is important to know what kind of jobs you are likely to be doing. This section lists a few of the most common occupations and their job categories. For example, working as an Office Administrator may also fall under the category of Secretarial, Brokering and Support.</a:t>
            </a:r>
          </a:p>
          <a:p>
            <a:endParaRPr lang="en-IE" sz="1100" dirty="0" smtClean="0">
              <a:latin typeface="Arial" pitchFamily="34" charset="0"/>
              <a:cs typeface="Arial" pitchFamily="34" charset="0"/>
            </a:endParaRPr>
          </a:p>
          <a:p>
            <a:r>
              <a:rPr lang="en-IE" sz="1100" b="1" dirty="0" smtClean="0">
                <a:effectLst>
                  <a:outerShdw blurRad="38100" dist="38100" dir="2700000" algn="tl">
                    <a:srgbClr val="000000">
                      <a:alpha val="43137"/>
                    </a:srgbClr>
                  </a:outerShdw>
                </a:effectLst>
                <a:latin typeface="Arial" pitchFamily="34" charset="0"/>
                <a:cs typeface="Arial" pitchFamily="34" charset="0"/>
              </a:rPr>
              <a:t>MORE CHARTS</a:t>
            </a:r>
          </a:p>
          <a:p>
            <a:r>
              <a:rPr lang="en-IE" sz="1100" dirty="0" smtClean="0">
                <a:latin typeface="Arial" pitchFamily="34" charset="0"/>
                <a:cs typeface="Arial" pitchFamily="34" charset="0"/>
              </a:rPr>
              <a:t>Finally, if you still haven't quite found the piece of information, data or chart you’re looking for, it might be here. Charts specific to this job would include: Median Salary by Employer, by City and by Company Size, as well as Experience.</a:t>
            </a:r>
          </a:p>
          <a:p>
            <a:endParaRPr lang="en-IE" sz="11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21738" y="0"/>
            <a:ext cx="3430683" cy="523220"/>
          </a:xfrm>
          <a:prstGeom prst="rect">
            <a:avLst/>
          </a:prstGeom>
        </p:spPr>
        <p:txBody>
          <a:bodyPr wrap="none">
            <a:spAutoFit/>
          </a:bodyPr>
          <a:lstStyle/>
          <a:p>
            <a:pPr algn="ctr"/>
            <a:r>
              <a:rPr lang="en-IE" sz="2800" b="1" dirty="0" smtClean="0">
                <a:solidFill>
                  <a:srgbClr val="FF0000"/>
                </a:solidFill>
                <a:latin typeface="Arial" pitchFamily="34" charset="0"/>
                <a:cs typeface="Arial" pitchFamily="34" charset="0"/>
              </a:rPr>
              <a:t>FINAL COMMENTS</a:t>
            </a:r>
          </a:p>
        </p:txBody>
      </p:sp>
      <p:sp>
        <p:nvSpPr>
          <p:cNvPr id="3" name="Rectangle 2"/>
          <p:cNvSpPr/>
          <p:nvPr/>
        </p:nvSpPr>
        <p:spPr>
          <a:xfrm>
            <a:off x="0" y="476672"/>
            <a:ext cx="9144000" cy="5262979"/>
          </a:xfrm>
          <a:prstGeom prst="rect">
            <a:avLst/>
          </a:prstGeom>
        </p:spPr>
        <p:txBody>
          <a:bodyPr wrap="square">
            <a:spAutoFit/>
          </a:bodyPr>
          <a:lstStyle/>
          <a:p>
            <a:pPr algn="ctr"/>
            <a:endParaRPr lang="en-IE" sz="1200" dirty="0" smtClean="0">
              <a:latin typeface="Arial" pitchFamily="34" charset="0"/>
              <a:cs typeface="Arial" pitchFamily="34" charset="0"/>
            </a:endParaRPr>
          </a:p>
          <a:p>
            <a:r>
              <a:rPr lang="en-IE" sz="1200" b="1" dirty="0" smtClean="0">
                <a:effectLst>
                  <a:outerShdw blurRad="38100" dist="38100" dir="2700000" algn="tl">
                    <a:srgbClr val="000000">
                      <a:alpha val="43137"/>
                    </a:srgbClr>
                  </a:outerShdw>
                </a:effectLst>
                <a:latin typeface="Arial" pitchFamily="34" charset="0"/>
                <a:cs typeface="Arial" pitchFamily="34" charset="0"/>
              </a:rPr>
              <a:t>WHY ARE THESE WEBSITES IMPORTANT?</a:t>
            </a:r>
          </a:p>
          <a:p>
            <a:r>
              <a:rPr lang="en-IE" sz="1200" dirty="0" smtClean="0">
                <a:latin typeface="Arial" pitchFamily="34" charset="0"/>
                <a:cs typeface="Arial" pitchFamily="34" charset="0"/>
              </a:rPr>
              <a:t>Simply put, they are comprehensive guides for gaining the most knowledge about a chosen profession, the educational requirements of each and the broad salary range. They are not the only source of information out there; much more can be found if you search the web. However, our information was compiled from these two sites as they provide the most accurate, informative sources of information.</a:t>
            </a:r>
          </a:p>
          <a:p>
            <a:endParaRPr lang="en-IE" sz="1200" dirty="0" smtClean="0">
              <a:latin typeface="Arial" pitchFamily="34" charset="0"/>
              <a:cs typeface="Arial" pitchFamily="34" charset="0"/>
            </a:endParaRPr>
          </a:p>
          <a:p>
            <a:r>
              <a:rPr lang="en-IE" sz="1200" b="1" dirty="0" smtClean="0">
                <a:effectLst>
                  <a:outerShdw blurRad="38100" dist="38100" dir="2700000" algn="tl">
                    <a:srgbClr val="000000">
                      <a:alpha val="43137"/>
                    </a:srgbClr>
                  </a:outerShdw>
                </a:effectLst>
                <a:latin typeface="Arial" pitchFamily="34" charset="0"/>
                <a:cs typeface="Arial" pitchFamily="34" charset="0"/>
              </a:rPr>
              <a:t>IMPORTANT LINKS:</a:t>
            </a:r>
          </a:p>
          <a:p>
            <a:endParaRPr lang="en-IE" sz="1200" dirty="0" smtClean="0">
              <a:latin typeface="Arial" pitchFamily="34" charset="0"/>
              <a:cs typeface="Arial" pitchFamily="34" charset="0"/>
            </a:endParaRPr>
          </a:p>
          <a:p>
            <a:r>
              <a:rPr lang="en-IE" sz="1200" dirty="0" smtClean="0">
                <a:latin typeface="Arial" pitchFamily="34" charset="0"/>
                <a:cs typeface="Arial" pitchFamily="34" charset="0"/>
                <a:hlinkClick r:id="rId3"/>
              </a:rPr>
              <a:t>http://www.careersportal.ie</a:t>
            </a:r>
            <a:r>
              <a:rPr lang="en-IE" sz="1200" dirty="0" smtClean="0">
                <a:latin typeface="Arial" pitchFamily="34" charset="0"/>
                <a:cs typeface="Arial" pitchFamily="34" charset="0"/>
              </a:rPr>
              <a:t> – The main webpage contains much more than just job sectors. It also includes guides on education.</a:t>
            </a:r>
          </a:p>
          <a:p>
            <a:endParaRPr lang="en-IE" sz="1200" dirty="0" smtClean="0">
              <a:latin typeface="Arial" pitchFamily="34" charset="0"/>
              <a:cs typeface="Arial" pitchFamily="34" charset="0"/>
            </a:endParaRPr>
          </a:p>
          <a:p>
            <a:r>
              <a:rPr lang="en-IE" sz="1200" dirty="0" smtClean="0">
                <a:latin typeface="Arial" pitchFamily="34" charset="0"/>
                <a:cs typeface="Arial" pitchFamily="34" charset="0"/>
                <a:hlinkClick r:id="rId4"/>
              </a:rPr>
              <a:t>http://www.careersportal.ie/sectors</a:t>
            </a:r>
            <a:r>
              <a:rPr lang="en-IE" sz="1200" dirty="0" smtClean="0">
                <a:latin typeface="Arial" pitchFamily="34" charset="0"/>
                <a:cs typeface="Arial" pitchFamily="34" charset="0"/>
              </a:rPr>
              <a:t> – If you want to skip straight to finding out more about a job, start here and choose your industry sector.</a:t>
            </a:r>
          </a:p>
          <a:p>
            <a:endParaRPr lang="en-IE" sz="1200" dirty="0" smtClean="0">
              <a:latin typeface="Arial" pitchFamily="34" charset="0"/>
              <a:cs typeface="Arial" pitchFamily="34" charset="0"/>
            </a:endParaRPr>
          </a:p>
          <a:p>
            <a:r>
              <a:rPr lang="en-IE" sz="1200" dirty="0" smtClean="0">
                <a:latin typeface="Arial" pitchFamily="34" charset="0"/>
                <a:cs typeface="Arial" pitchFamily="34" charset="0"/>
                <a:hlinkClick r:id="rId5"/>
              </a:rPr>
              <a:t>http://www.payscale.com/research/IE/Country=Ireland</a:t>
            </a:r>
            <a:r>
              <a:rPr lang="en-IE" sz="1200" dirty="0" smtClean="0">
                <a:latin typeface="Arial" pitchFamily="34" charset="0"/>
                <a:cs typeface="Arial" pitchFamily="34" charset="0"/>
              </a:rPr>
              <a:t> – This will take you directly to the Irish page. Just change the country if you wish.</a:t>
            </a:r>
          </a:p>
          <a:p>
            <a:endParaRPr lang="en-IE" sz="1200" dirty="0" smtClean="0">
              <a:latin typeface="Arial" pitchFamily="34" charset="0"/>
              <a:cs typeface="Arial" pitchFamily="34" charset="0"/>
              <a:hlinkClick r:id="rId6"/>
            </a:endParaRPr>
          </a:p>
          <a:p>
            <a:r>
              <a:rPr lang="en-IE" sz="1200" dirty="0" smtClean="0">
                <a:latin typeface="Arial" pitchFamily="34" charset="0"/>
                <a:cs typeface="Arial" pitchFamily="34" charset="0"/>
                <a:hlinkClick r:id="rId6"/>
              </a:rPr>
              <a:t>http://www.payscale.com/research/IE/Country=Ireland/Salary</a:t>
            </a:r>
            <a:r>
              <a:rPr lang="en-IE" sz="1200" dirty="0" smtClean="0">
                <a:latin typeface="Arial" pitchFamily="34" charset="0"/>
                <a:cs typeface="Arial" pitchFamily="34" charset="0"/>
              </a:rPr>
              <a:t>  – There are many tabs of research to choose from, but we started from here.</a:t>
            </a:r>
          </a:p>
          <a:p>
            <a:endParaRPr lang="en-IE" sz="1200" dirty="0" smtClean="0">
              <a:latin typeface="Arial" pitchFamily="34" charset="0"/>
              <a:cs typeface="Arial" pitchFamily="34" charset="0"/>
            </a:endParaRPr>
          </a:p>
          <a:p>
            <a:r>
              <a:rPr lang="en-IE" sz="1200" dirty="0" smtClean="0">
                <a:latin typeface="Arial" pitchFamily="34" charset="0"/>
                <a:cs typeface="Arial" pitchFamily="34" charset="0"/>
                <a:hlinkClick r:id="rId7"/>
              </a:rPr>
              <a:t>http://www.jobs.ie</a:t>
            </a:r>
            <a:r>
              <a:rPr lang="en-IE" sz="1200" dirty="0" smtClean="0">
                <a:latin typeface="Arial" pitchFamily="34" charset="0"/>
                <a:cs typeface="Arial" pitchFamily="34" charset="0"/>
              </a:rPr>
              <a:t> – If you want to see what vacancies exist at the moment and who are recruiting, get a better idea here. (There are many other job sites available, including Monster, adminjobs, Loadzajobs, and so on).</a:t>
            </a:r>
          </a:p>
          <a:p>
            <a:endParaRPr lang="en-IE" sz="1200" dirty="0" smtClean="0">
              <a:solidFill>
                <a:srgbClr val="00B0F0"/>
              </a:solidFill>
              <a:latin typeface="Arial" pitchFamily="34" charset="0"/>
              <a:cs typeface="Arial" pitchFamily="34" charset="0"/>
            </a:endParaRPr>
          </a:p>
          <a:p>
            <a:pPr algn="ctr"/>
            <a:r>
              <a:rPr lang="en-IE" sz="1200" b="1" i="1" dirty="0" smtClean="0">
                <a:effectLst>
                  <a:outerShdw blurRad="38100" dist="38100" dir="2700000" algn="tl">
                    <a:srgbClr val="000000">
                      <a:alpha val="43137"/>
                    </a:srgbClr>
                  </a:outerShdw>
                </a:effectLst>
                <a:latin typeface="Arial" pitchFamily="34" charset="0"/>
                <a:cs typeface="Arial" pitchFamily="34" charset="0"/>
              </a:rPr>
              <a:t>ONE FINAL ACTIVITY:</a:t>
            </a:r>
          </a:p>
          <a:p>
            <a:pPr algn="ctr"/>
            <a:endParaRPr lang="en-IE" sz="1200" i="1" dirty="0" smtClean="0">
              <a:latin typeface="Arial" pitchFamily="34" charset="0"/>
              <a:cs typeface="Arial" pitchFamily="34" charset="0"/>
            </a:endParaRPr>
          </a:p>
          <a:p>
            <a:pPr algn="ctr"/>
            <a:r>
              <a:rPr lang="en-IE" sz="1200" i="1" dirty="0" smtClean="0">
                <a:latin typeface="Arial" pitchFamily="34" charset="0"/>
                <a:cs typeface="Arial" pitchFamily="34" charset="0"/>
              </a:rPr>
              <a:t>Pick a couple of careers and go through Careers Portal and Payscales yourself. See what you could earn, what you would need to study and where you could be in 5 or even 10 years’ time. You can even see if there is any need for your chosen skill or where you could best focus your efforts for the future!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195736" y="260648"/>
            <a:ext cx="4536504" cy="576064"/>
            <a:chOff x="0" y="2060848"/>
            <a:chExt cx="3400078" cy="432048"/>
          </a:xfrm>
        </p:grpSpPr>
        <p:sp>
          <p:nvSpPr>
            <p:cNvPr id="3" name="Rectangle 2"/>
            <p:cNvSpPr/>
            <p:nvPr/>
          </p:nvSpPr>
          <p:spPr>
            <a:xfrm>
              <a:off x="1691680" y="2060848"/>
              <a:ext cx="792088"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pic>
          <p:nvPicPr>
            <p:cNvPr id="4" name="Picture 8" descr="Career Guidance at your Fingertips">
              <a:hlinkClick r:id="rId3"/>
            </p:cNvPr>
            <p:cNvPicPr>
              <a:picLocks noChangeAspect="1" noChangeArrowheads="1"/>
            </p:cNvPicPr>
            <p:nvPr/>
          </p:nvPicPr>
          <p:blipFill>
            <a:blip r:embed="rId4" cstate="print"/>
            <a:srcRect/>
            <a:stretch>
              <a:fillRect/>
            </a:stretch>
          </p:blipFill>
          <p:spPr bwMode="auto">
            <a:xfrm>
              <a:off x="0" y="2060848"/>
              <a:ext cx="2105025" cy="428626"/>
            </a:xfrm>
            <a:prstGeom prst="rect">
              <a:avLst/>
            </a:prstGeom>
            <a:noFill/>
          </p:spPr>
        </p:pic>
        <p:pic>
          <p:nvPicPr>
            <p:cNvPr id="5" name="Picture 10" descr="Career Guidance at your Fingertips">
              <a:hlinkClick r:id="rId3"/>
            </p:cNvPr>
            <p:cNvPicPr>
              <a:picLocks noChangeAspect="1" noChangeArrowheads="1"/>
            </p:cNvPicPr>
            <p:nvPr/>
          </p:nvPicPr>
          <p:blipFill>
            <a:blip r:embed="rId5" cstate="print"/>
            <a:srcRect/>
            <a:stretch>
              <a:fillRect/>
            </a:stretch>
          </p:blipFill>
          <p:spPr bwMode="auto">
            <a:xfrm>
              <a:off x="2123728" y="2060848"/>
              <a:ext cx="1276350" cy="428626"/>
            </a:xfrm>
            <a:prstGeom prst="rect">
              <a:avLst/>
            </a:prstGeom>
            <a:noFill/>
          </p:spPr>
        </p:pic>
      </p:grpSp>
      <p:sp>
        <p:nvSpPr>
          <p:cNvPr id="6" name="Rectangle 5"/>
          <p:cNvSpPr/>
          <p:nvPr/>
        </p:nvSpPr>
        <p:spPr>
          <a:xfrm>
            <a:off x="2771800" y="843663"/>
            <a:ext cx="3775457" cy="369332"/>
          </a:xfrm>
          <a:prstGeom prst="rect">
            <a:avLst/>
          </a:prstGeom>
        </p:spPr>
        <p:txBody>
          <a:bodyPr wrap="none">
            <a:spAutoFit/>
          </a:bodyPr>
          <a:lstStyle/>
          <a:p>
            <a:r>
              <a:rPr lang="en-IE" dirty="0" smtClean="0">
                <a:solidFill>
                  <a:srgbClr val="00B0F0"/>
                </a:solidFill>
                <a:latin typeface="Arial" pitchFamily="34" charset="0"/>
                <a:cs typeface="Arial" pitchFamily="34" charset="0"/>
              </a:rPr>
              <a:t>http://www.careersportal.ie/sectors/</a:t>
            </a:r>
            <a:endParaRPr lang="en-IE" dirty="0">
              <a:solidFill>
                <a:srgbClr val="00B0F0"/>
              </a:solidFill>
              <a:latin typeface="Arial" pitchFamily="34" charset="0"/>
              <a:cs typeface="Arial" pitchFamily="34" charset="0"/>
            </a:endParaRPr>
          </a:p>
        </p:txBody>
      </p:sp>
      <p:graphicFrame>
        <p:nvGraphicFramePr>
          <p:cNvPr id="8" name="Diagram 7"/>
          <p:cNvGraphicFramePr/>
          <p:nvPr/>
        </p:nvGraphicFramePr>
        <p:xfrm>
          <a:off x="1619672" y="3068960"/>
          <a:ext cx="5904656" cy="378904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7" name="Rectangle 6"/>
          <p:cNvSpPr/>
          <p:nvPr/>
        </p:nvSpPr>
        <p:spPr>
          <a:xfrm>
            <a:off x="395536" y="1205541"/>
            <a:ext cx="8352928" cy="2262158"/>
          </a:xfrm>
          <a:prstGeom prst="rect">
            <a:avLst/>
          </a:prstGeom>
        </p:spPr>
        <p:txBody>
          <a:bodyPr wrap="square">
            <a:spAutoFit/>
          </a:bodyPr>
          <a:lstStyle/>
          <a:p>
            <a:pPr algn="ctr"/>
            <a:r>
              <a:rPr lang="en-IE" sz="2000" b="1" dirty="0" smtClean="0">
                <a:solidFill>
                  <a:srgbClr val="FF0000"/>
                </a:solidFill>
                <a:latin typeface="Arial" pitchFamily="34" charset="0"/>
                <a:cs typeface="Arial" pitchFamily="34" charset="0"/>
              </a:rPr>
              <a:t>What are Industry Sectors? </a:t>
            </a:r>
          </a:p>
          <a:p>
            <a:pPr algn="ctr"/>
            <a:endParaRPr lang="en-IE" sz="1100" dirty="0" smtClean="0">
              <a:latin typeface="Arial" pitchFamily="34" charset="0"/>
              <a:cs typeface="Arial" pitchFamily="34" charset="0"/>
            </a:endParaRPr>
          </a:p>
          <a:p>
            <a:pPr algn="ctr"/>
            <a:r>
              <a:rPr lang="en-IE" sz="1400" dirty="0" smtClean="0">
                <a:latin typeface="Arial" pitchFamily="34" charset="0"/>
                <a:cs typeface="Arial" pitchFamily="34" charset="0"/>
              </a:rPr>
              <a:t>Industry sectors contain a collection of occupations that have something in common – for example, the type of work they do or their role in the economy. People are often attracted to the products or services provided by a particular sector, and seek to find employment in that area. </a:t>
            </a:r>
          </a:p>
          <a:p>
            <a:pPr algn="ctr"/>
            <a:r>
              <a:rPr lang="en-IE" sz="1400" dirty="0" smtClean="0">
                <a:latin typeface="Arial" pitchFamily="34" charset="0"/>
                <a:cs typeface="Arial" pitchFamily="34" charset="0"/>
              </a:rPr>
              <a:t>Careers Portal provides information on over 30 sectors that make up the Irish labour market. These are divided into 6 categories to make it easy to explore</a:t>
            </a:r>
            <a:r>
              <a:rPr lang="en-IE" sz="1400" dirty="0">
                <a:latin typeface="Arial" pitchFamily="34" charset="0"/>
                <a:cs typeface="Arial" pitchFamily="34" charset="0"/>
              </a:rPr>
              <a:t> </a:t>
            </a:r>
            <a:r>
              <a:rPr lang="en-IE" sz="1400" dirty="0" smtClean="0">
                <a:latin typeface="Arial" pitchFamily="34" charset="0"/>
                <a:cs typeface="Arial" pitchFamily="34" charset="0"/>
              </a:rPr>
              <a:t>and help career seekers to make informed choices. </a:t>
            </a:r>
            <a:r>
              <a:rPr lang="en-IE" dirty="0" smtClean="0"/>
              <a:t/>
            </a:r>
            <a:br>
              <a:rPr lang="en-IE" dirty="0" smtClean="0"/>
            </a:br>
            <a:endParaRPr lang="en-IE" dirty="0" smtClean="0"/>
          </a:p>
          <a:p>
            <a:pPr algn="ctr"/>
            <a:endParaRPr lang="en-I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rotWithShape="1">
          <a:blip r:embed="rId3" cstate="print"/>
          <a:srcRect l="15062" t="5788" r="16105" b="372"/>
          <a:stretch/>
        </p:blipFill>
        <p:spPr bwMode="auto">
          <a:xfrm>
            <a:off x="0" y="476671"/>
            <a:ext cx="9144000" cy="5734997"/>
          </a:xfrm>
          <a:prstGeom prst="rect">
            <a:avLst/>
          </a:prstGeom>
          <a:noFill/>
          <a:ln w="9525">
            <a:noFill/>
            <a:miter lim="800000"/>
            <a:headEnd/>
            <a:tailEnd/>
          </a:ln>
        </p:spPr>
      </p:pic>
      <p:sp>
        <p:nvSpPr>
          <p:cNvPr id="10" name="Rectangle 9"/>
          <p:cNvSpPr/>
          <p:nvPr/>
        </p:nvSpPr>
        <p:spPr>
          <a:xfrm>
            <a:off x="3417796" y="46136"/>
            <a:ext cx="2048958" cy="461665"/>
          </a:xfrm>
          <a:prstGeom prst="rect">
            <a:avLst/>
          </a:prstGeom>
        </p:spPr>
        <p:txBody>
          <a:bodyPr wrap="none">
            <a:spAutoFit/>
          </a:bodyPr>
          <a:lstStyle/>
          <a:p>
            <a:pPr algn="ctr"/>
            <a:r>
              <a:rPr lang="en-IE" sz="2400" b="1" dirty="0" smtClean="0">
                <a:solidFill>
                  <a:srgbClr val="FF0000"/>
                </a:solidFill>
                <a:latin typeface="Arial" pitchFamily="34" charset="0"/>
                <a:cs typeface="Arial" pitchFamily="34" charset="0"/>
              </a:rPr>
              <a:t>INDUSTRIES</a:t>
            </a:r>
          </a:p>
        </p:txBody>
      </p:sp>
      <p:cxnSp>
        <p:nvCxnSpPr>
          <p:cNvPr id="12" name="Straight Arrow Connector 11"/>
          <p:cNvCxnSpPr/>
          <p:nvPr/>
        </p:nvCxnSpPr>
        <p:spPr>
          <a:xfrm rot="5400000" flipH="1" flipV="1">
            <a:off x="1619672" y="4365104"/>
            <a:ext cx="1872208" cy="1584176"/>
          </a:xfrm>
          <a:prstGeom prst="straightConnector1">
            <a:avLst/>
          </a:prstGeom>
          <a:ln>
            <a:solidFill>
              <a:schemeClr val="tx1"/>
            </a:solidFill>
            <a:tailEnd type="arrow"/>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a:off x="4860032" y="4509120"/>
            <a:ext cx="1800200" cy="1440160"/>
          </a:xfrm>
          <a:prstGeom prst="straightConnector1">
            <a:avLst/>
          </a:prstGeom>
          <a:ln>
            <a:solidFill>
              <a:schemeClr val="tx1"/>
            </a:solidFill>
            <a:tailEnd type="arrow"/>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0" y="6211669"/>
            <a:ext cx="4499992" cy="400110"/>
          </a:xfrm>
          <a:prstGeom prst="rect">
            <a:avLst/>
          </a:prstGeom>
        </p:spPr>
        <p:txBody>
          <a:bodyPr wrap="square">
            <a:spAutoFit/>
          </a:bodyPr>
          <a:lstStyle/>
          <a:p>
            <a:pPr algn="ctr"/>
            <a:r>
              <a:rPr lang="en-IE" sz="2000" dirty="0" smtClean="0">
                <a:latin typeface="Arial" pitchFamily="34" charset="0"/>
                <a:cs typeface="Arial" pitchFamily="34" charset="0"/>
              </a:rPr>
              <a:t>MAIN  INDUSTRIES COVERED</a:t>
            </a:r>
            <a:endParaRPr lang="en-IE" sz="2000" dirty="0">
              <a:latin typeface="Arial" pitchFamily="34" charset="0"/>
              <a:cs typeface="Arial" pitchFamily="34" charset="0"/>
            </a:endParaRPr>
          </a:p>
        </p:txBody>
      </p:sp>
      <p:sp>
        <p:nvSpPr>
          <p:cNvPr id="16" name="Rectangle 15"/>
          <p:cNvSpPr/>
          <p:nvPr/>
        </p:nvSpPr>
        <p:spPr>
          <a:xfrm>
            <a:off x="4427984" y="6237312"/>
            <a:ext cx="4499992" cy="646331"/>
          </a:xfrm>
          <a:prstGeom prst="rect">
            <a:avLst/>
          </a:prstGeom>
        </p:spPr>
        <p:txBody>
          <a:bodyPr wrap="square">
            <a:spAutoFit/>
          </a:bodyPr>
          <a:lstStyle/>
          <a:p>
            <a:pPr algn="ctr"/>
            <a:r>
              <a:rPr lang="en-IE" dirty="0" smtClean="0">
                <a:latin typeface="Arial" pitchFamily="34" charset="0"/>
                <a:cs typeface="Arial" pitchFamily="34" charset="0"/>
              </a:rPr>
              <a:t>SECTORS CONTAINED WITHIN THOSE INDUSTRIES</a:t>
            </a:r>
            <a:endParaRPr lang="en-IE"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p:cNvPicPr>
            <a:picLocks noChangeAspect="1" noChangeArrowheads="1"/>
          </p:cNvPicPr>
          <p:nvPr/>
        </p:nvPicPr>
        <p:blipFill rotWithShape="1">
          <a:blip r:embed="rId3" cstate="print"/>
          <a:srcRect l="15220" t="8436" r="16947"/>
          <a:stretch/>
        </p:blipFill>
        <p:spPr bwMode="auto">
          <a:xfrm>
            <a:off x="0" y="851881"/>
            <a:ext cx="9144000" cy="5191454"/>
          </a:xfrm>
          <a:prstGeom prst="rect">
            <a:avLst/>
          </a:prstGeom>
          <a:noFill/>
          <a:ln w="9525">
            <a:noFill/>
            <a:miter lim="800000"/>
            <a:headEnd/>
            <a:tailEnd/>
          </a:ln>
        </p:spPr>
      </p:pic>
      <p:cxnSp>
        <p:nvCxnSpPr>
          <p:cNvPr id="14" name="Straight Arrow Connector 13"/>
          <p:cNvCxnSpPr/>
          <p:nvPr/>
        </p:nvCxnSpPr>
        <p:spPr>
          <a:xfrm>
            <a:off x="2123728" y="836712"/>
            <a:ext cx="1655390" cy="1368946"/>
          </a:xfrm>
          <a:prstGeom prst="straightConnector1">
            <a:avLst/>
          </a:prstGeom>
          <a:ln>
            <a:solidFill>
              <a:schemeClr val="tx1"/>
            </a:solidFill>
            <a:tailEnd type="arrow"/>
          </a:ln>
          <a:effectLst>
            <a:glow rad="228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5400000">
            <a:off x="6444208" y="1268760"/>
            <a:ext cx="1584176" cy="720080"/>
          </a:xfrm>
          <a:prstGeom prst="straightConnector1">
            <a:avLst/>
          </a:prstGeom>
          <a:ln>
            <a:solidFill>
              <a:schemeClr val="tx1"/>
            </a:solidFill>
            <a:tailEnd type="arrow"/>
          </a:ln>
          <a:effectLst>
            <a:glow rad="228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0800000">
            <a:off x="5148064" y="5013176"/>
            <a:ext cx="1656184" cy="1224136"/>
          </a:xfrm>
          <a:prstGeom prst="straightConnector1">
            <a:avLst/>
          </a:prstGeom>
          <a:ln>
            <a:solidFill>
              <a:schemeClr val="tx1"/>
            </a:solidFill>
            <a:tailEnd type="arrow"/>
          </a:ln>
          <a:effectLst>
            <a:glow rad="228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flipH="1" flipV="1">
            <a:off x="1332434" y="5661248"/>
            <a:ext cx="1007318" cy="794"/>
          </a:xfrm>
          <a:prstGeom prst="straightConnector1">
            <a:avLst/>
          </a:prstGeom>
          <a:ln>
            <a:solidFill>
              <a:schemeClr val="tx1"/>
            </a:solidFill>
            <a:tailEnd type="arrow"/>
          </a:ln>
          <a:effectLst>
            <a:glow rad="228600">
              <a:schemeClr val="accent5">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3485957" y="188640"/>
            <a:ext cx="1912639" cy="523220"/>
          </a:xfrm>
          <a:prstGeom prst="rect">
            <a:avLst/>
          </a:prstGeom>
        </p:spPr>
        <p:txBody>
          <a:bodyPr wrap="none">
            <a:spAutoFit/>
          </a:bodyPr>
          <a:lstStyle/>
          <a:p>
            <a:pPr algn="ctr"/>
            <a:r>
              <a:rPr lang="en-IE" sz="2800" b="1" dirty="0" smtClean="0">
                <a:solidFill>
                  <a:srgbClr val="FF0000"/>
                </a:solidFill>
                <a:latin typeface="Arial" pitchFamily="34" charset="0"/>
                <a:cs typeface="Arial" pitchFamily="34" charset="0"/>
              </a:rPr>
              <a:t>SECTORS</a:t>
            </a:r>
          </a:p>
        </p:txBody>
      </p:sp>
      <p:sp>
        <p:nvSpPr>
          <p:cNvPr id="26" name="Rectangle 25"/>
          <p:cNvSpPr/>
          <p:nvPr/>
        </p:nvSpPr>
        <p:spPr>
          <a:xfrm>
            <a:off x="0" y="116632"/>
            <a:ext cx="3707904" cy="738664"/>
          </a:xfrm>
          <a:prstGeom prst="rect">
            <a:avLst/>
          </a:prstGeom>
        </p:spPr>
        <p:txBody>
          <a:bodyPr wrap="square">
            <a:spAutoFit/>
          </a:bodyPr>
          <a:lstStyle/>
          <a:p>
            <a:pPr algn="ctr"/>
            <a:r>
              <a:rPr lang="en-IE" sz="1400" dirty="0" smtClean="0">
                <a:latin typeface="Arial" pitchFamily="34" charset="0"/>
                <a:cs typeface="Arial" pitchFamily="34" charset="0"/>
              </a:rPr>
              <a:t>SECTORS WITHIN A SPECIFIC INDUSTRY (USING LIVING ENVIRONMENT AS AN EXAMPLE HERE)</a:t>
            </a:r>
            <a:endParaRPr lang="en-IE" sz="1400" dirty="0">
              <a:latin typeface="Arial" pitchFamily="34" charset="0"/>
              <a:cs typeface="Arial" pitchFamily="34" charset="0"/>
            </a:endParaRPr>
          </a:p>
        </p:txBody>
      </p:sp>
      <p:sp>
        <p:nvSpPr>
          <p:cNvPr id="27" name="Rectangle 26"/>
          <p:cNvSpPr/>
          <p:nvPr/>
        </p:nvSpPr>
        <p:spPr>
          <a:xfrm>
            <a:off x="5436096" y="0"/>
            <a:ext cx="3707904" cy="738664"/>
          </a:xfrm>
          <a:prstGeom prst="rect">
            <a:avLst/>
          </a:prstGeom>
        </p:spPr>
        <p:txBody>
          <a:bodyPr wrap="square">
            <a:spAutoFit/>
          </a:bodyPr>
          <a:lstStyle/>
          <a:p>
            <a:pPr algn="ctr"/>
            <a:r>
              <a:rPr lang="en-IE" sz="1400" dirty="0" smtClean="0">
                <a:latin typeface="Arial" pitchFamily="34" charset="0"/>
                <a:cs typeface="Arial" pitchFamily="34" charset="0"/>
              </a:rPr>
              <a:t>VIDEOS RELATING TO THIS SECTOR – REAL PEOPLE IN THE JOBS THEY DO (WANT AN IDEA OF WHAT TO EXPECT?)</a:t>
            </a:r>
            <a:endParaRPr lang="en-IE" sz="1400" dirty="0">
              <a:latin typeface="Arial" pitchFamily="34" charset="0"/>
              <a:cs typeface="Arial" pitchFamily="34" charset="0"/>
            </a:endParaRPr>
          </a:p>
        </p:txBody>
      </p:sp>
      <p:sp>
        <p:nvSpPr>
          <p:cNvPr id="28" name="Rectangle 27"/>
          <p:cNvSpPr/>
          <p:nvPr/>
        </p:nvSpPr>
        <p:spPr>
          <a:xfrm>
            <a:off x="4572000" y="6131689"/>
            <a:ext cx="4572000" cy="738664"/>
          </a:xfrm>
          <a:prstGeom prst="rect">
            <a:avLst/>
          </a:prstGeom>
        </p:spPr>
        <p:txBody>
          <a:bodyPr wrap="square">
            <a:spAutoFit/>
          </a:bodyPr>
          <a:lstStyle/>
          <a:p>
            <a:pPr algn="ctr"/>
            <a:r>
              <a:rPr lang="en-IE" sz="1400" dirty="0" smtClean="0">
                <a:latin typeface="Arial" pitchFamily="34" charset="0"/>
                <a:cs typeface="Arial" pitchFamily="34" charset="0"/>
              </a:rPr>
              <a:t>TURNING THE SPOTLIGHT ON TO ONE PARTICULAR WORKER AND THEIR AREA – HEAR THEM TALK ABOUT THEIR JOB</a:t>
            </a:r>
            <a:endParaRPr lang="en-IE" sz="1400" dirty="0">
              <a:latin typeface="Arial" pitchFamily="34" charset="0"/>
              <a:cs typeface="Arial" pitchFamily="34" charset="0"/>
            </a:endParaRPr>
          </a:p>
        </p:txBody>
      </p:sp>
      <p:sp>
        <p:nvSpPr>
          <p:cNvPr id="29" name="Rectangle 28"/>
          <p:cNvSpPr/>
          <p:nvPr/>
        </p:nvSpPr>
        <p:spPr>
          <a:xfrm>
            <a:off x="0" y="6119336"/>
            <a:ext cx="4572000" cy="738664"/>
          </a:xfrm>
          <a:prstGeom prst="rect">
            <a:avLst/>
          </a:prstGeom>
        </p:spPr>
        <p:txBody>
          <a:bodyPr wrap="square">
            <a:spAutoFit/>
          </a:bodyPr>
          <a:lstStyle/>
          <a:p>
            <a:pPr algn="ctr"/>
            <a:r>
              <a:rPr lang="en-IE" sz="1400" dirty="0" smtClean="0">
                <a:latin typeface="Arial" pitchFamily="34" charset="0"/>
                <a:cs typeface="Arial" pitchFamily="34" charset="0"/>
              </a:rPr>
              <a:t>SEE PROFILES ON COMPANIES WITHIN THESE AREAS, AS WELL AS A REPORT BY FAS &amp; FUTURE SKILLS NEEDS OF THIS INDUSTRY</a:t>
            </a:r>
            <a:endParaRPr lang="en-IE"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rotWithShape="1">
          <a:blip r:embed="rId3" cstate="print"/>
          <a:srcRect l="22208" t="6899" r="23377"/>
          <a:stretch/>
        </p:blipFill>
        <p:spPr bwMode="auto">
          <a:xfrm>
            <a:off x="0" y="674181"/>
            <a:ext cx="9143999" cy="5406521"/>
          </a:xfrm>
          <a:prstGeom prst="rect">
            <a:avLst/>
          </a:prstGeom>
          <a:noFill/>
          <a:ln w="9525">
            <a:noFill/>
            <a:miter lim="800000"/>
            <a:headEnd/>
            <a:tailEnd/>
          </a:ln>
        </p:spPr>
      </p:pic>
      <p:sp>
        <p:nvSpPr>
          <p:cNvPr id="3" name="Rectangle 2"/>
          <p:cNvSpPr/>
          <p:nvPr/>
        </p:nvSpPr>
        <p:spPr>
          <a:xfrm>
            <a:off x="3050134" y="138771"/>
            <a:ext cx="2784288" cy="523220"/>
          </a:xfrm>
          <a:prstGeom prst="rect">
            <a:avLst/>
          </a:prstGeom>
        </p:spPr>
        <p:txBody>
          <a:bodyPr wrap="none">
            <a:spAutoFit/>
          </a:bodyPr>
          <a:lstStyle/>
          <a:p>
            <a:pPr algn="ctr"/>
            <a:r>
              <a:rPr lang="en-IE" sz="2800" b="1" dirty="0" smtClean="0">
                <a:solidFill>
                  <a:srgbClr val="FF0000"/>
                </a:solidFill>
                <a:latin typeface="Arial" pitchFamily="34" charset="0"/>
                <a:cs typeface="Arial" pitchFamily="34" charset="0"/>
              </a:rPr>
              <a:t>OCCUPATIONS</a:t>
            </a:r>
          </a:p>
        </p:txBody>
      </p:sp>
      <p:cxnSp>
        <p:nvCxnSpPr>
          <p:cNvPr id="5" name="Straight Arrow Connector 4"/>
          <p:cNvCxnSpPr/>
          <p:nvPr/>
        </p:nvCxnSpPr>
        <p:spPr>
          <a:xfrm rot="16200000" flipH="1">
            <a:off x="323528" y="1772816"/>
            <a:ext cx="3096344" cy="1080120"/>
          </a:xfrm>
          <a:prstGeom prst="straightConnector1">
            <a:avLst/>
          </a:prstGeom>
          <a:ln>
            <a:solidFill>
              <a:schemeClr val="tx1"/>
            </a:solidFill>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flipV="1">
            <a:off x="4716016" y="836712"/>
            <a:ext cx="2736304" cy="1872208"/>
          </a:xfrm>
          <a:prstGeom prst="straightConnector1">
            <a:avLst/>
          </a:prstGeom>
          <a:ln>
            <a:solidFill>
              <a:schemeClr val="tx1"/>
            </a:solidFill>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flipH="1" flipV="1">
            <a:off x="1619672" y="5661248"/>
            <a:ext cx="504056" cy="504056"/>
          </a:xfrm>
          <a:prstGeom prst="straightConnector1">
            <a:avLst/>
          </a:prstGeom>
          <a:ln>
            <a:solidFill>
              <a:schemeClr val="tx1"/>
            </a:solidFill>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flipH="1" flipV="1">
            <a:off x="3347864" y="5517232"/>
            <a:ext cx="864096" cy="432048"/>
          </a:xfrm>
          <a:prstGeom prst="straightConnector1">
            <a:avLst/>
          </a:prstGeom>
          <a:ln>
            <a:solidFill>
              <a:schemeClr val="tx1"/>
            </a:solidFill>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flipH="1" flipV="1">
            <a:off x="5220072" y="5589240"/>
            <a:ext cx="936104" cy="216024"/>
          </a:xfrm>
          <a:prstGeom prst="straightConnector1">
            <a:avLst/>
          </a:prstGeom>
          <a:ln>
            <a:solidFill>
              <a:schemeClr val="tx1"/>
            </a:solidFill>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0800000">
            <a:off x="6876256" y="5805264"/>
            <a:ext cx="648072" cy="360040"/>
          </a:xfrm>
          <a:prstGeom prst="straightConnector1">
            <a:avLst/>
          </a:prstGeom>
          <a:ln>
            <a:solidFill>
              <a:schemeClr val="tx1"/>
            </a:solidFill>
            <a:tailEnd type="arrow"/>
          </a:ln>
          <a:effectLst>
            <a:glow rad="228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0" y="-6894"/>
            <a:ext cx="3347864" cy="707886"/>
          </a:xfrm>
          <a:prstGeom prst="rect">
            <a:avLst/>
          </a:prstGeom>
        </p:spPr>
        <p:txBody>
          <a:bodyPr wrap="square">
            <a:spAutoFit/>
          </a:bodyPr>
          <a:lstStyle/>
          <a:p>
            <a:pPr algn="ctr"/>
            <a:r>
              <a:rPr lang="en-IE" sz="1000" dirty="0" smtClean="0">
                <a:latin typeface="Arial" pitchFamily="34" charset="0"/>
                <a:cs typeface="Arial" pitchFamily="34" charset="0"/>
              </a:rPr>
              <a:t>SEE WHAT JOBS ARE LACKING SKILLED PROFESSIONALS – USEFUL TO KNOW IN AN OVERPOPULATED WORKFORCE (STUDY TOWARDS AREAS WHERE JOBS EXIST)</a:t>
            </a:r>
            <a:endParaRPr lang="en-IE" sz="1000" dirty="0">
              <a:latin typeface="Arial" pitchFamily="34" charset="0"/>
              <a:cs typeface="Arial" pitchFamily="34" charset="0"/>
            </a:endParaRPr>
          </a:p>
        </p:txBody>
      </p:sp>
      <p:sp>
        <p:nvSpPr>
          <p:cNvPr id="20" name="Rectangle 19"/>
          <p:cNvSpPr/>
          <p:nvPr/>
        </p:nvSpPr>
        <p:spPr>
          <a:xfrm>
            <a:off x="5796136" y="-25663"/>
            <a:ext cx="3347864" cy="707886"/>
          </a:xfrm>
          <a:prstGeom prst="rect">
            <a:avLst/>
          </a:prstGeom>
        </p:spPr>
        <p:txBody>
          <a:bodyPr wrap="square">
            <a:spAutoFit/>
          </a:bodyPr>
          <a:lstStyle/>
          <a:p>
            <a:pPr algn="ctr"/>
            <a:r>
              <a:rPr lang="en-IE" sz="1000" dirty="0" smtClean="0">
                <a:latin typeface="Arial" pitchFamily="34" charset="0"/>
                <a:cs typeface="Arial" pitchFamily="34" charset="0"/>
              </a:rPr>
              <a:t>MORE SPECIFIC VIDEO PROFILES FOR THIS SECTOR. HERE YOU CAN FIND OUT A BIT MORE ABOUT A JOB YOU’RE INTERESTED IN – HEAR IT FROM THE HORSES MOUTH (SO TO SPEAK!)</a:t>
            </a:r>
            <a:endParaRPr lang="en-IE" sz="1000" dirty="0">
              <a:latin typeface="Arial" pitchFamily="34" charset="0"/>
              <a:cs typeface="Arial" pitchFamily="34" charset="0"/>
            </a:endParaRPr>
          </a:p>
        </p:txBody>
      </p:sp>
      <p:sp>
        <p:nvSpPr>
          <p:cNvPr id="21" name="Rectangle 20"/>
          <p:cNvSpPr/>
          <p:nvPr/>
        </p:nvSpPr>
        <p:spPr>
          <a:xfrm>
            <a:off x="0" y="6038690"/>
            <a:ext cx="2771800" cy="861774"/>
          </a:xfrm>
          <a:prstGeom prst="rect">
            <a:avLst/>
          </a:prstGeom>
        </p:spPr>
        <p:txBody>
          <a:bodyPr wrap="square">
            <a:spAutoFit/>
          </a:bodyPr>
          <a:lstStyle/>
          <a:p>
            <a:pPr algn="ctr"/>
            <a:r>
              <a:rPr lang="en-IE" sz="1000" dirty="0" smtClean="0">
                <a:latin typeface="Arial" pitchFamily="34" charset="0"/>
                <a:cs typeface="Arial" pitchFamily="34" charset="0"/>
              </a:rPr>
              <a:t>HERE IS AN EXTENSIVE LIST OF THE OCCUPATIONS WITHIN THIS SECTOR. SEE WHAT JOBS FALL UNDER THIS CATEGORY FOR A MORE DETAILED LOOK</a:t>
            </a:r>
            <a:endParaRPr lang="en-IE" sz="1000" dirty="0">
              <a:latin typeface="Arial" pitchFamily="34" charset="0"/>
              <a:cs typeface="Arial" pitchFamily="34" charset="0"/>
            </a:endParaRPr>
          </a:p>
        </p:txBody>
      </p:sp>
      <p:sp>
        <p:nvSpPr>
          <p:cNvPr id="22" name="Rectangle 21"/>
          <p:cNvSpPr/>
          <p:nvPr/>
        </p:nvSpPr>
        <p:spPr>
          <a:xfrm>
            <a:off x="2771800" y="6105844"/>
            <a:ext cx="2088232" cy="707886"/>
          </a:xfrm>
          <a:prstGeom prst="rect">
            <a:avLst/>
          </a:prstGeom>
        </p:spPr>
        <p:txBody>
          <a:bodyPr wrap="square">
            <a:spAutoFit/>
          </a:bodyPr>
          <a:lstStyle/>
          <a:p>
            <a:pPr algn="ctr"/>
            <a:r>
              <a:rPr lang="en-IE" sz="1000" dirty="0" smtClean="0">
                <a:latin typeface="Arial" pitchFamily="34" charset="0"/>
                <a:cs typeface="Arial" pitchFamily="34" charset="0"/>
              </a:rPr>
              <a:t>FULL DESCRIPTION OF THIS AREA. FIND OUT THINGS ABOUT THIS SECTOR YOU NEVER KNEW</a:t>
            </a:r>
            <a:endParaRPr lang="en-IE" sz="1000" dirty="0">
              <a:latin typeface="Arial" pitchFamily="34" charset="0"/>
              <a:cs typeface="Arial" pitchFamily="34" charset="0"/>
            </a:endParaRPr>
          </a:p>
        </p:txBody>
      </p:sp>
      <p:sp>
        <p:nvSpPr>
          <p:cNvPr id="24" name="Rectangle 23"/>
          <p:cNvSpPr/>
          <p:nvPr/>
        </p:nvSpPr>
        <p:spPr>
          <a:xfrm>
            <a:off x="4716016" y="6105844"/>
            <a:ext cx="1800200" cy="707886"/>
          </a:xfrm>
          <a:prstGeom prst="rect">
            <a:avLst/>
          </a:prstGeom>
        </p:spPr>
        <p:txBody>
          <a:bodyPr wrap="square">
            <a:spAutoFit/>
          </a:bodyPr>
          <a:lstStyle/>
          <a:p>
            <a:pPr algn="ctr"/>
            <a:r>
              <a:rPr lang="en-IE" sz="1000" dirty="0" smtClean="0">
                <a:latin typeface="Arial" pitchFamily="34" charset="0"/>
                <a:cs typeface="Arial" pitchFamily="34" charset="0"/>
              </a:rPr>
              <a:t>LINKS TO OTHER ONLINE MATERIAL YOU MAY FIND USEFUL ABOUT YOUR CHOSEN SECTOR</a:t>
            </a:r>
            <a:endParaRPr lang="en-IE" sz="1000" dirty="0">
              <a:latin typeface="Arial" pitchFamily="34" charset="0"/>
              <a:cs typeface="Arial" pitchFamily="34" charset="0"/>
            </a:endParaRPr>
          </a:p>
        </p:txBody>
      </p:sp>
      <p:sp>
        <p:nvSpPr>
          <p:cNvPr id="25" name="Rectangle 24"/>
          <p:cNvSpPr/>
          <p:nvPr/>
        </p:nvSpPr>
        <p:spPr>
          <a:xfrm>
            <a:off x="6444208" y="6115436"/>
            <a:ext cx="2699792" cy="707886"/>
          </a:xfrm>
          <a:prstGeom prst="rect">
            <a:avLst/>
          </a:prstGeom>
        </p:spPr>
        <p:txBody>
          <a:bodyPr wrap="square">
            <a:spAutoFit/>
          </a:bodyPr>
          <a:lstStyle/>
          <a:p>
            <a:pPr algn="ctr"/>
            <a:r>
              <a:rPr lang="en-IE" sz="1000" dirty="0" smtClean="0">
                <a:latin typeface="Arial" pitchFamily="34" charset="0"/>
                <a:cs typeface="Arial" pitchFamily="34" charset="0"/>
              </a:rPr>
              <a:t>HERE YOU WILL FIND ALL THE LATEST NEWS &amp; ARTICLES TO KEEP YOU UP-TO-DATE WITH WHAT’S HAPPENING AT THE MOMENT</a:t>
            </a:r>
            <a:endParaRPr lang="en-IE" sz="1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rotWithShape="1">
          <a:blip r:embed="rId3" cstate="print"/>
          <a:srcRect l="22208" t="7003" r="23247"/>
          <a:stretch/>
        </p:blipFill>
        <p:spPr bwMode="auto">
          <a:xfrm>
            <a:off x="0" y="664728"/>
            <a:ext cx="9144000" cy="5312974"/>
          </a:xfrm>
          <a:prstGeom prst="rect">
            <a:avLst/>
          </a:prstGeom>
          <a:noFill/>
          <a:ln w="9525">
            <a:noFill/>
            <a:miter lim="800000"/>
            <a:headEnd/>
            <a:tailEnd/>
          </a:ln>
        </p:spPr>
      </p:pic>
      <p:cxnSp>
        <p:nvCxnSpPr>
          <p:cNvPr id="4" name="Straight Arrow Connector 3"/>
          <p:cNvCxnSpPr/>
          <p:nvPr/>
        </p:nvCxnSpPr>
        <p:spPr>
          <a:xfrm rot="5400000">
            <a:off x="3203848" y="764704"/>
            <a:ext cx="864096" cy="864096"/>
          </a:xfrm>
          <a:prstGeom prst="straightConnector1">
            <a:avLst/>
          </a:prstGeom>
          <a:ln>
            <a:solidFill>
              <a:schemeClr val="tx1"/>
            </a:solidFill>
            <a:tailEnd type="arrow"/>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flipH="1" flipV="1">
            <a:off x="4175956" y="4473116"/>
            <a:ext cx="1728192" cy="1512168"/>
          </a:xfrm>
          <a:prstGeom prst="straightConnector1">
            <a:avLst/>
          </a:prstGeom>
          <a:ln>
            <a:solidFill>
              <a:schemeClr val="tx1"/>
            </a:solidFill>
            <a:tailEnd type="arrow"/>
          </a:ln>
          <a:effectLst>
            <a:glow rad="228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0" y="26040"/>
            <a:ext cx="9144000" cy="738664"/>
          </a:xfrm>
          <a:prstGeom prst="rect">
            <a:avLst/>
          </a:prstGeom>
        </p:spPr>
        <p:txBody>
          <a:bodyPr wrap="square">
            <a:spAutoFit/>
          </a:bodyPr>
          <a:lstStyle/>
          <a:p>
            <a:pPr algn="ctr"/>
            <a:r>
              <a:rPr lang="en-IE" sz="1050" dirty="0" smtClean="0">
                <a:latin typeface="Arial" pitchFamily="34" charset="0"/>
                <a:cs typeface="Arial" pitchFamily="34" charset="0"/>
              </a:rPr>
              <a:t>CONTINUING DOWN THE PAGE, WE SEE THIS ‘JOB SEARCH’ BOX ON THE LEFT HAND SIDE. IT SHOWS ONLINE JOB SEARCH DATABASES SUCH AS ‘IRISH JOBS’ AND ‘MONSTER’ – WHO ARE ADVERTISING VACANCIES WITHIN THIS SECTOR UNDER DIFFERENT CATEGORIES .</a:t>
            </a:r>
          </a:p>
          <a:p>
            <a:pPr algn="ctr"/>
            <a:r>
              <a:rPr lang="en-IE" sz="1050" dirty="0" smtClean="0">
                <a:latin typeface="Arial" pitchFamily="34" charset="0"/>
                <a:cs typeface="Arial" pitchFamily="34" charset="0"/>
              </a:rPr>
              <a:t>USE THIS TO SEE WHAT’S CURRENTLY AVAILABLE OUT ON THE WEB AND THE TYPES OF JOBS COMPANIES  / ORGANISATIONS ARE RECRUITING FOR.</a:t>
            </a:r>
            <a:endParaRPr lang="en-IE" sz="1050" dirty="0">
              <a:latin typeface="Arial" pitchFamily="34" charset="0"/>
              <a:cs typeface="Arial" pitchFamily="34" charset="0"/>
            </a:endParaRPr>
          </a:p>
        </p:txBody>
      </p:sp>
      <p:sp>
        <p:nvSpPr>
          <p:cNvPr id="9" name="Rectangle 8"/>
          <p:cNvSpPr/>
          <p:nvPr/>
        </p:nvSpPr>
        <p:spPr>
          <a:xfrm>
            <a:off x="0" y="6093296"/>
            <a:ext cx="9144000" cy="738664"/>
          </a:xfrm>
          <a:prstGeom prst="rect">
            <a:avLst/>
          </a:prstGeom>
        </p:spPr>
        <p:txBody>
          <a:bodyPr wrap="square">
            <a:spAutoFit/>
          </a:bodyPr>
          <a:lstStyle/>
          <a:p>
            <a:pPr algn="ctr"/>
            <a:r>
              <a:rPr lang="en-IE" sz="1050" dirty="0" smtClean="0">
                <a:latin typeface="Arial" pitchFamily="34" charset="0"/>
                <a:cs typeface="Arial" pitchFamily="34" charset="0"/>
              </a:rPr>
              <a:t>ON THE ENTIRE RIGHT HAND SIDE OF THE PAGE YOU WILL SEE COURSES AVAILABLE TO STUDY AREAS WITHIN THIS SECTOR, FROM THE LIKES OF UCD, DCU, NUI, DIT AND SO ON. COURSES INCLUDED ARE  THOSE LISTED ON CAO, HETAC, PLC &amp; FETAC. HERE YOU WILL FIND PLENTY OF OPTIONS FOR FURTHER STUDY WTHIN YOUR CHOSEN SECTOR AND INFORMATION ON THE CREDITS NEEDED FOR THE PREVIOUS YEAR (IN THIS CASE, 2010). CLICK ON ANY COURSE TO SEE MORE DETAILS.</a:t>
            </a:r>
            <a:endParaRPr lang="en-IE" sz="105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rotWithShape="1">
          <a:blip r:embed="rId3" cstate="print"/>
          <a:srcRect l="22298" t="8390" r="23379"/>
          <a:stretch/>
        </p:blipFill>
        <p:spPr bwMode="auto">
          <a:xfrm>
            <a:off x="0" y="734979"/>
            <a:ext cx="9144000" cy="5323610"/>
          </a:xfrm>
          <a:prstGeom prst="rect">
            <a:avLst/>
          </a:prstGeom>
          <a:noFill/>
          <a:ln w="9525">
            <a:noFill/>
            <a:miter lim="800000"/>
            <a:headEnd/>
            <a:tailEnd/>
          </a:ln>
        </p:spPr>
      </p:pic>
      <p:sp>
        <p:nvSpPr>
          <p:cNvPr id="3" name="Rectangle 2"/>
          <p:cNvSpPr/>
          <p:nvPr/>
        </p:nvSpPr>
        <p:spPr>
          <a:xfrm>
            <a:off x="2221736" y="188640"/>
            <a:ext cx="4441088" cy="461665"/>
          </a:xfrm>
          <a:prstGeom prst="rect">
            <a:avLst/>
          </a:prstGeom>
        </p:spPr>
        <p:txBody>
          <a:bodyPr wrap="none">
            <a:spAutoFit/>
          </a:bodyPr>
          <a:lstStyle/>
          <a:p>
            <a:pPr algn="ctr"/>
            <a:r>
              <a:rPr lang="en-IE" sz="2400" b="1" dirty="0" smtClean="0">
                <a:solidFill>
                  <a:srgbClr val="FF0000"/>
                </a:solidFill>
                <a:latin typeface="Arial" pitchFamily="34" charset="0"/>
                <a:cs typeface="Arial" pitchFamily="34" charset="0"/>
              </a:rPr>
              <a:t>OCCUPATION INFORMATION</a:t>
            </a:r>
          </a:p>
        </p:txBody>
      </p:sp>
      <p:cxnSp>
        <p:nvCxnSpPr>
          <p:cNvPr id="5" name="Straight Arrow Connector 4"/>
          <p:cNvCxnSpPr/>
          <p:nvPr/>
        </p:nvCxnSpPr>
        <p:spPr>
          <a:xfrm rot="10800000">
            <a:off x="5220072" y="4653136"/>
            <a:ext cx="1656184" cy="1584176"/>
          </a:xfrm>
          <a:prstGeom prst="straightConnector1">
            <a:avLst/>
          </a:prstGeom>
          <a:ln>
            <a:solidFill>
              <a:schemeClr val="tx1"/>
            </a:solidFill>
            <a:tailEnd type="arrow"/>
          </a:ln>
          <a:effectLst>
            <a:glow rad="2286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flipH="1" flipV="1">
            <a:off x="1763688" y="5373216"/>
            <a:ext cx="792088" cy="792088"/>
          </a:xfrm>
          <a:prstGeom prst="straightConnector1">
            <a:avLst/>
          </a:prstGeom>
          <a:ln>
            <a:solidFill>
              <a:schemeClr val="tx1"/>
            </a:solidFill>
            <a:tailEnd type="arrow"/>
          </a:ln>
          <a:effectLst>
            <a:glow rad="2286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187624" y="836712"/>
            <a:ext cx="1296144" cy="1224136"/>
          </a:xfrm>
          <a:prstGeom prst="straightConnector1">
            <a:avLst/>
          </a:prstGeom>
          <a:ln>
            <a:solidFill>
              <a:schemeClr val="tx1"/>
            </a:solidFill>
            <a:tailEnd type="arrow"/>
          </a:ln>
          <a:effectLst>
            <a:glow rad="2286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flipV="1">
            <a:off x="6516216" y="836712"/>
            <a:ext cx="1440160" cy="1008112"/>
          </a:xfrm>
          <a:prstGeom prst="straightConnector1">
            <a:avLst/>
          </a:prstGeom>
          <a:ln>
            <a:solidFill>
              <a:schemeClr val="tx1"/>
            </a:solidFill>
            <a:tailEnd type="arrow"/>
          </a:ln>
          <a:effectLst>
            <a:glow rad="2286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0" y="0"/>
            <a:ext cx="2339752" cy="646331"/>
          </a:xfrm>
          <a:prstGeom prst="rect">
            <a:avLst/>
          </a:prstGeom>
        </p:spPr>
        <p:txBody>
          <a:bodyPr wrap="square">
            <a:spAutoFit/>
          </a:bodyPr>
          <a:lstStyle/>
          <a:p>
            <a:pPr algn="ctr"/>
            <a:r>
              <a:rPr lang="en-IE" sz="900" dirty="0" smtClean="0">
                <a:latin typeface="Arial" pitchFamily="34" charset="0"/>
                <a:cs typeface="Arial" pitchFamily="34" charset="0"/>
              </a:rPr>
              <a:t>ONCE YOU’VE SELECTED YOUR OCCUPATION, YOU WILL SEE INTRESTS RELATED TO YOUR CHOSEN CAREER</a:t>
            </a:r>
            <a:endParaRPr lang="en-IE" sz="900" dirty="0">
              <a:latin typeface="Arial" pitchFamily="34" charset="0"/>
              <a:cs typeface="Arial" pitchFamily="34" charset="0"/>
            </a:endParaRPr>
          </a:p>
        </p:txBody>
      </p:sp>
      <p:sp>
        <p:nvSpPr>
          <p:cNvPr id="13" name="Rectangle 12"/>
          <p:cNvSpPr/>
          <p:nvPr/>
        </p:nvSpPr>
        <p:spPr>
          <a:xfrm>
            <a:off x="6588224" y="0"/>
            <a:ext cx="2555776" cy="646331"/>
          </a:xfrm>
          <a:prstGeom prst="rect">
            <a:avLst/>
          </a:prstGeom>
        </p:spPr>
        <p:txBody>
          <a:bodyPr wrap="square">
            <a:spAutoFit/>
          </a:bodyPr>
          <a:lstStyle/>
          <a:p>
            <a:pPr algn="ctr"/>
            <a:r>
              <a:rPr lang="en-IE" sz="900" dirty="0" smtClean="0">
                <a:latin typeface="Arial" pitchFamily="34" charset="0"/>
                <a:cs typeface="Arial" pitchFamily="34" charset="0"/>
              </a:rPr>
              <a:t>UNDER THIS HEADING WILL LIST SPECIFIC JOB ADVERTISEMENTS RELATED TO THIS TYPE OF JOB. CLICK THROUGH TO SEE DESCRIPTION</a:t>
            </a:r>
            <a:endParaRPr lang="en-IE" sz="900" dirty="0">
              <a:latin typeface="Arial" pitchFamily="34" charset="0"/>
              <a:cs typeface="Arial" pitchFamily="34" charset="0"/>
            </a:endParaRPr>
          </a:p>
        </p:txBody>
      </p:sp>
      <p:sp>
        <p:nvSpPr>
          <p:cNvPr id="14" name="Rectangle 13"/>
          <p:cNvSpPr/>
          <p:nvPr/>
        </p:nvSpPr>
        <p:spPr>
          <a:xfrm>
            <a:off x="0" y="6088559"/>
            <a:ext cx="4427984" cy="784830"/>
          </a:xfrm>
          <a:prstGeom prst="rect">
            <a:avLst/>
          </a:prstGeom>
        </p:spPr>
        <p:txBody>
          <a:bodyPr wrap="square">
            <a:spAutoFit/>
          </a:bodyPr>
          <a:lstStyle/>
          <a:p>
            <a:pPr algn="ctr"/>
            <a:r>
              <a:rPr lang="en-IE" sz="900" dirty="0" smtClean="0">
                <a:latin typeface="Arial" pitchFamily="34" charset="0"/>
                <a:cs typeface="Arial" pitchFamily="34" charset="0"/>
              </a:rPr>
              <a:t>THE COURSE SUGGESTIONS DOES THE HARD WORK FOR YOU – IT SELECTS CAO COURSES DESIGNED TO WORK WITH THIS JOB IN MIND . SO YOU START A QUALIFICATION THAT WILL ULTIMATELY LEAD TO THIS TYPE OF CAREER ROLE. CLICK THROUGH TO SEE THE COURSE &amp; POINTS REQUIRED</a:t>
            </a:r>
            <a:endParaRPr lang="en-IE" sz="900" dirty="0">
              <a:latin typeface="Arial" pitchFamily="34" charset="0"/>
              <a:cs typeface="Arial" pitchFamily="34" charset="0"/>
            </a:endParaRPr>
          </a:p>
        </p:txBody>
      </p:sp>
      <p:sp>
        <p:nvSpPr>
          <p:cNvPr id="15" name="Rectangle 14"/>
          <p:cNvSpPr/>
          <p:nvPr/>
        </p:nvSpPr>
        <p:spPr>
          <a:xfrm>
            <a:off x="4355976" y="6088559"/>
            <a:ext cx="4788024" cy="646331"/>
          </a:xfrm>
          <a:prstGeom prst="rect">
            <a:avLst/>
          </a:prstGeom>
        </p:spPr>
        <p:txBody>
          <a:bodyPr wrap="square">
            <a:spAutoFit/>
          </a:bodyPr>
          <a:lstStyle/>
          <a:p>
            <a:pPr algn="ctr"/>
            <a:r>
              <a:rPr lang="en-IE" sz="900" dirty="0" smtClean="0">
                <a:latin typeface="Arial" pitchFamily="34" charset="0"/>
                <a:cs typeface="Arial" pitchFamily="34" charset="0"/>
              </a:rPr>
              <a:t>THE ENTIRE MIDDLE OF THE PAGE DESCRIBES THE JOB SELECTED, EDUCATIONAL REQUIREMENTS, EXPERIENCE &amp; TRAINING NEEDED, AS WELL AS THE TYPICAL ENTRY ROUTES YOU CAN FOLLOW TO OBTAIN THIS POSITION. A USEFUL GUIDE TO WHAT IS IN STORE FOR YOU SHOULD YOU SELECT THIS JOB.</a:t>
            </a:r>
            <a:endParaRPr lang="en-IE" sz="9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2" descr="PayScale Home">
            <a:hlinkClick r:id="rId3"/>
          </p:cNvPr>
          <p:cNvPicPr>
            <a:picLocks noChangeAspect="1" noChangeArrowheads="1"/>
          </p:cNvPicPr>
          <p:nvPr/>
        </p:nvPicPr>
        <p:blipFill>
          <a:blip r:embed="rId4" cstate="print"/>
          <a:srcRect/>
          <a:stretch>
            <a:fillRect/>
          </a:stretch>
        </p:blipFill>
        <p:spPr bwMode="auto">
          <a:xfrm>
            <a:off x="3131840" y="260648"/>
            <a:ext cx="2880320" cy="1209737"/>
          </a:xfrm>
          <a:prstGeom prst="rect">
            <a:avLst/>
          </a:prstGeom>
          <a:noFill/>
        </p:spPr>
      </p:pic>
      <p:sp>
        <p:nvSpPr>
          <p:cNvPr id="3" name="Rectangle 2"/>
          <p:cNvSpPr/>
          <p:nvPr/>
        </p:nvSpPr>
        <p:spPr>
          <a:xfrm>
            <a:off x="1475656" y="1628800"/>
            <a:ext cx="6102424" cy="369332"/>
          </a:xfrm>
          <a:prstGeom prst="rect">
            <a:avLst/>
          </a:prstGeom>
        </p:spPr>
        <p:txBody>
          <a:bodyPr wrap="square">
            <a:spAutoFit/>
          </a:bodyPr>
          <a:lstStyle/>
          <a:p>
            <a:r>
              <a:rPr lang="en-IE" dirty="0" smtClean="0">
                <a:solidFill>
                  <a:srgbClr val="00B0F0"/>
                </a:solidFill>
              </a:rPr>
              <a:t>http://www.payscale.com/research/IE/Country=Ireland/Salary</a:t>
            </a:r>
            <a:endParaRPr lang="en-IE" dirty="0">
              <a:solidFill>
                <a:srgbClr val="00B0F0"/>
              </a:solidFill>
            </a:endParaRPr>
          </a:p>
        </p:txBody>
      </p:sp>
      <p:sp>
        <p:nvSpPr>
          <p:cNvPr id="4" name="Rectangle 3"/>
          <p:cNvSpPr/>
          <p:nvPr/>
        </p:nvSpPr>
        <p:spPr>
          <a:xfrm>
            <a:off x="395536" y="2060848"/>
            <a:ext cx="8352928" cy="4001096"/>
          </a:xfrm>
          <a:prstGeom prst="rect">
            <a:avLst/>
          </a:prstGeom>
        </p:spPr>
        <p:txBody>
          <a:bodyPr wrap="square">
            <a:spAutoFit/>
          </a:bodyPr>
          <a:lstStyle/>
          <a:p>
            <a:pPr algn="ctr"/>
            <a:r>
              <a:rPr lang="en-IE" sz="2000" b="1" dirty="0" smtClean="0">
                <a:solidFill>
                  <a:srgbClr val="FF0000"/>
                </a:solidFill>
              </a:rPr>
              <a:t>What is a Pay Scale and what is PayScale.com? </a:t>
            </a:r>
            <a:endParaRPr lang="en-IE" sz="1100" dirty="0" smtClean="0"/>
          </a:p>
          <a:p>
            <a:pPr algn="ctr"/>
            <a:endParaRPr lang="en-IE" sz="1100" dirty="0" smtClean="0"/>
          </a:p>
          <a:p>
            <a:pPr algn="ctr"/>
            <a:endParaRPr lang="en-IE" sz="1100" dirty="0" smtClean="0"/>
          </a:p>
          <a:p>
            <a:pPr algn="ctr"/>
            <a:r>
              <a:rPr lang="en-IE" sz="1400" dirty="0" smtClean="0"/>
              <a:t>A pay scale is the range of money typically paid for a job, between an average minimum amount and an upper limit. Various factors are taken into consideration when offering appropriate remuneration for a skilled job – including qualifications and experience. The more you have of each the higher you are likely to be paid.</a:t>
            </a:r>
          </a:p>
          <a:p>
            <a:pPr algn="ctr"/>
            <a:endParaRPr lang="en-IE" sz="1400" dirty="0" smtClean="0"/>
          </a:p>
          <a:p>
            <a:pPr algn="ctr"/>
            <a:r>
              <a:rPr lang="en-IE" sz="1400" dirty="0" smtClean="0"/>
              <a:t>On the PayScale website you can find out some of the following interesting facts:</a:t>
            </a:r>
          </a:p>
          <a:p>
            <a:pPr algn="ctr">
              <a:buFont typeface="Arial" pitchFamily="34" charset="0"/>
              <a:buChar char="•"/>
            </a:pPr>
            <a:r>
              <a:rPr lang="en-IE" sz="1400" dirty="0" smtClean="0"/>
              <a:t> Precise salary for exact position</a:t>
            </a:r>
          </a:p>
          <a:p>
            <a:pPr algn="ctr">
              <a:buFont typeface="Arial" pitchFamily="34" charset="0"/>
              <a:buChar char="•"/>
            </a:pPr>
            <a:r>
              <a:rPr lang="en-IE" sz="1400" dirty="0" smtClean="0"/>
              <a:t> The most ‘Popular Employers’ and ‘Top Degrees’</a:t>
            </a:r>
          </a:p>
          <a:p>
            <a:pPr algn="ctr">
              <a:buFont typeface="Arial" pitchFamily="34" charset="0"/>
              <a:buChar char="•"/>
            </a:pPr>
            <a:r>
              <a:rPr lang="en-IE" sz="1400" dirty="0" smtClean="0"/>
              <a:t> ‘Pay by City’ and ‘the city most people work in’</a:t>
            </a:r>
          </a:p>
          <a:p>
            <a:pPr algn="ctr">
              <a:buFont typeface="Arial" pitchFamily="34" charset="0"/>
              <a:buChar char="•"/>
            </a:pPr>
            <a:endParaRPr lang="en-IE" sz="1400" dirty="0"/>
          </a:p>
          <a:p>
            <a:pPr algn="ctr"/>
            <a:r>
              <a:rPr lang="en-IE" sz="1400" dirty="0"/>
              <a:t>T</a:t>
            </a:r>
            <a:r>
              <a:rPr lang="en-IE" sz="1400" dirty="0" smtClean="0"/>
              <a:t>here is an interesting comparison which we can make </a:t>
            </a:r>
          </a:p>
          <a:p>
            <a:pPr algn="ctr"/>
            <a:r>
              <a:rPr lang="en-IE" sz="1400" dirty="0" smtClean="0"/>
              <a:t>– the difference in pay based on gender (more on this later)</a:t>
            </a:r>
          </a:p>
          <a:p>
            <a:pPr algn="ctr"/>
            <a:r>
              <a:rPr lang="en-IE" sz="1400" dirty="0" smtClean="0"/>
              <a:t>In the long-running struggle for pay equality, who earns more?</a:t>
            </a:r>
          </a:p>
          <a:p>
            <a:pPr algn="ctr"/>
            <a:r>
              <a:rPr lang="en-IE" sz="1400" dirty="0" smtClean="0"/>
              <a:t>We will also show the gender percentages in particular jobs. </a:t>
            </a:r>
            <a:r>
              <a:rPr lang="en-IE" sz="1200" dirty="0" smtClean="0"/>
              <a:t/>
            </a:r>
            <a:br>
              <a:rPr lang="en-IE" sz="1200" dirty="0" smtClean="0"/>
            </a:br>
            <a:endParaRPr lang="en-IE" sz="1200" dirty="0" smtClean="0"/>
          </a:p>
          <a:p>
            <a:pPr algn="ctr"/>
            <a:endParaRPr lang="en-IE" dirty="0"/>
          </a:p>
        </p:txBody>
      </p:sp>
      <p:pic>
        <p:nvPicPr>
          <p:cNvPr id="2050" name="Picture 2" descr="female alumni"/>
          <p:cNvPicPr>
            <a:picLocks noChangeAspect="1" noChangeArrowheads="1"/>
          </p:cNvPicPr>
          <p:nvPr/>
        </p:nvPicPr>
        <p:blipFill>
          <a:blip r:embed="rId5" cstate="print"/>
          <a:srcRect/>
          <a:stretch>
            <a:fillRect/>
          </a:stretch>
        </p:blipFill>
        <p:spPr bwMode="auto">
          <a:xfrm>
            <a:off x="7182036" y="4510909"/>
            <a:ext cx="792088" cy="2047479"/>
          </a:xfrm>
          <a:prstGeom prst="rect">
            <a:avLst/>
          </a:prstGeom>
          <a:noFill/>
        </p:spPr>
      </p:pic>
      <p:pic>
        <p:nvPicPr>
          <p:cNvPr id="2052" name="Picture 4" descr="male alumni"/>
          <p:cNvPicPr>
            <a:picLocks noChangeAspect="1" noChangeArrowheads="1"/>
          </p:cNvPicPr>
          <p:nvPr/>
        </p:nvPicPr>
        <p:blipFill>
          <a:blip r:embed="rId6" cstate="print"/>
          <a:srcRect/>
          <a:stretch>
            <a:fillRect/>
          </a:stretch>
        </p:blipFill>
        <p:spPr bwMode="auto">
          <a:xfrm>
            <a:off x="1259632" y="4437112"/>
            <a:ext cx="765423" cy="205571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Chris\AppData\Local\Microsoft\Windows\Temporary Internet Files\Content.IE5\42QMTEYA\MP900442582[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7504" y="116632"/>
            <a:ext cx="1874416" cy="2808312"/>
          </a:xfrm>
          <a:prstGeom prst="rect">
            <a:avLst/>
          </a:prstGeom>
          <a:noFill/>
          <a:extLst>
            <a:ext uri="{909E8E84-426E-40dd-AFC4-6F175D3DCCD1}">
              <a14:hiddenFill xmlns:a14="http://schemas.microsoft.com/office/drawing/2010/main" xmlns="">
                <a:solidFill>
                  <a:srgbClr val="FFFFFF"/>
                </a:solidFill>
              </a14:hiddenFill>
            </a:ext>
          </a:extLst>
        </p:spPr>
      </p:pic>
      <p:pic>
        <p:nvPicPr>
          <p:cNvPr id="1033" name="Picture 9" descr="C:\Users\Chris\AppData\Local\Microsoft\Windows\Temporary Internet Files\Content.IE5\OFMPAW7L\MP900443665[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153100" y="116632"/>
            <a:ext cx="1874415" cy="2808312"/>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1981920" y="855539"/>
            <a:ext cx="5182368" cy="2031325"/>
          </a:xfrm>
          <a:prstGeom prst="rect">
            <a:avLst/>
          </a:prstGeom>
          <a:noFill/>
        </p:spPr>
        <p:txBody>
          <a:bodyPr wrap="square" rtlCol="0">
            <a:spAutoFit/>
          </a:bodyPr>
          <a:lstStyle/>
          <a:p>
            <a:pPr algn="ctr"/>
            <a:r>
              <a:rPr lang="en-IE" sz="1400" b="1" dirty="0" smtClean="0"/>
              <a:t>Jack</a:t>
            </a:r>
            <a:r>
              <a:rPr lang="en-IE" sz="1400" dirty="0" smtClean="0"/>
              <a:t> is an enthusiastic 22-year-old with a passion for maths and comes from Dublin. </a:t>
            </a:r>
            <a:r>
              <a:rPr lang="en-IE" sz="1400" b="1" dirty="0" smtClean="0"/>
              <a:t>Jill</a:t>
            </a:r>
            <a:r>
              <a:rPr lang="en-IE" sz="1400" dirty="0" smtClean="0"/>
              <a:t> is a naturally smart 23-year-old and also comes from Dublin. Both recently finished similar accounting courses in two different colleges; both achieved 2.1 honours degrees. Neither has much experience but just gained entry-level positions in a top accounting firm. The pay bracket for this type of job depending on qualifications and experience is </a:t>
            </a:r>
            <a:r>
              <a:rPr lang="en-IE" sz="1400" b="1" dirty="0" smtClean="0"/>
              <a:t>€20,963.00 pa (11.37ph) </a:t>
            </a:r>
            <a:r>
              <a:rPr lang="en-IE" sz="1400" dirty="0" smtClean="0"/>
              <a:t>to</a:t>
            </a:r>
            <a:r>
              <a:rPr lang="en-IE" sz="1400" b="1" dirty="0" smtClean="0"/>
              <a:t> €36,174.00 pa (19.63ph)</a:t>
            </a:r>
            <a:r>
              <a:rPr lang="en-IE" sz="1400" dirty="0" smtClean="0"/>
              <a:t>. But who earns more?</a:t>
            </a:r>
          </a:p>
          <a:p>
            <a:pPr algn="ctr"/>
            <a:r>
              <a:rPr lang="en-IE" sz="1400" dirty="0" smtClean="0"/>
              <a:t>Statistics show </a:t>
            </a:r>
            <a:r>
              <a:rPr lang="en-IE" sz="1400" b="1" dirty="0" smtClean="0"/>
              <a:t>72%</a:t>
            </a:r>
            <a:r>
              <a:rPr lang="en-IE" sz="1400" dirty="0" smtClean="0"/>
              <a:t> of women in this job and just </a:t>
            </a:r>
            <a:r>
              <a:rPr lang="en-IE" sz="1400" b="1" dirty="0" smtClean="0"/>
              <a:t>28%</a:t>
            </a:r>
            <a:r>
              <a:rPr lang="en-IE" sz="1400" dirty="0" smtClean="0"/>
              <a:t> of men.</a:t>
            </a:r>
            <a:endParaRPr lang="en-IE" sz="1400" dirty="0"/>
          </a:p>
        </p:txBody>
      </p:sp>
      <p:sp>
        <p:nvSpPr>
          <p:cNvPr id="5" name="Left-Right Arrow Callout 4"/>
          <p:cNvSpPr/>
          <p:nvPr/>
        </p:nvSpPr>
        <p:spPr>
          <a:xfrm>
            <a:off x="2051720" y="116632"/>
            <a:ext cx="5040560" cy="720080"/>
          </a:xfrm>
          <a:prstGeom prst="lef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smtClean="0">
                <a:effectLst>
                  <a:outerShdw blurRad="38100" dist="38100" dir="2700000" algn="tl">
                    <a:srgbClr val="000000">
                      <a:alpha val="43137"/>
                    </a:srgbClr>
                  </a:outerShdw>
                </a:effectLst>
              </a:rPr>
              <a:t>ACCOUNTS</a:t>
            </a:r>
          </a:p>
          <a:p>
            <a:pPr algn="ctr"/>
            <a:r>
              <a:rPr lang="en-IE" b="1" dirty="0" smtClean="0">
                <a:effectLst>
                  <a:outerShdw blurRad="38100" dist="38100" dir="2700000" algn="tl">
                    <a:srgbClr val="000000">
                      <a:alpha val="43137"/>
                    </a:srgbClr>
                  </a:outerShdw>
                </a:effectLst>
              </a:rPr>
              <a:t>ASSISTANTS</a:t>
            </a:r>
            <a:endParaRPr lang="en-IE" b="1" dirty="0">
              <a:effectLst>
                <a:outerShdw blurRad="38100" dist="38100" dir="2700000" algn="tl">
                  <a:srgbClr val="000000">
                    <a:alpha val="43137"/>
                  </a:srgbClr>
                </a:outerShdw>
              </a:effectLst>
            </a:endParaRPr>
          </a:p>
        </p:txBody>
      </p:sp>
      <p:sp>
        <p:nvSpPr>
          <p:cNvPr id="6" name="Rectangle 5"/>
          <p:cNvSpPr/>
          <p:nvPr/>
        </p:nvSpPr>
        <p:spPr>
          <a:xfrm>
            <a:off x="107505" y="1978923"/>
            <a:ext cx="1874416" cy="954107"/>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wrap="square" lIns="91440" tIns="45720" rIns="91440" bIns="45720">
            <a:spAutoFit/>
          </a:bodyPr>
          <a:lstStyle/>
          <a:p>
            <a:pPr algn="ctr"/>
            <a:r>
              <a:rPr lang="en-US"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en-US"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21,586.00 </a:t>
            </a:r>
          </a:p>
          <a:p>
            <a:pPr algn="ctr"/>
            <a:r>
              <a:rPr lang="en-US"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(11.71)</a:t>
            </a:r>
            <a:endParaRPr lang="en-US" sz="28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endParaRPr>
          </a:p>
        </p:txBody>
      </p:sp>
      <p:sp>
        <p:nvSpPr>
          <p:cNvPr id="23" name="Rectangle 22"/>
          <p:cNvSpPr/>
          <p:nvPr/>
        </p:nvSpPr>
        <p:spPr>
          <a:xfrm>
            <a:off x="7153099" y="1970837"/>
            <a:ext cx="1874416" cy="954107"/>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wrap="square" lIns="91440" tIns="45720" rIns="91440" bIns="45720">
            <a:spAutoFit/>
          </a:bodyPr>
          <a:lstStyle/>
          <a:p>
            <a:pPr algn="ctr"/>
            <a:r>
              <a:rPr lang="en-US"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en-US"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25,741.00 </a:t>
            </a:r>
          </a:p>
          <a:p>
            <a:pPr algn="ctr"/>
            <a:r>
              <a:rPr lang="en-US"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(13.97)</a:t>
            </a:r>
            <a:endParaRPr lang="en-US" sz="28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endParaRPr>
          </a:p>
        </p:txBody>
      </p:sp>
      <p:sp>
        <p:nvSpPr>
          <p:cNvPr id="24" name="TextBox 23"/>
          <p:cNvSpPr txBox="1"/>
          <p:nvPr/>
        </p:nvSpPr>
        <p:spPr>
          <a:xfrm>
            <a:off x="1981921" y="3825864"/>
            <a:ext cx="5182368" cy="2246769"/>
          </a:xfrm>
          <a:prstGeom prst="rect">
            <a:avLst/>
          </a:prstGeom>
          <a:noFill/>
        </p:spPr>
        <p:txBody>
          <a:bodyPr wrap="square" rtlCol="0">
            <a:spAutoFit/>
          </a:bodyPr>
          <a:lstStyle/>
          <a:p>
            <a:pPr algn="ctr"/>
            <a:r>
              <a:rPr lang="en-IE" sz="1400" b="1" dirty="0" smtClean="0"/>
              <a:t>Mr Copeland </a:t>
            </a:r>
            <a:r>
              <a:rPr lang="en-IE" sz="1400" dirty="0" smtClean="0"/>
              <a:t>has been working as a Maths teacher in the same primary school since he qualified almost 7 years ago. </a:t>
            </a:r>
            <a:r>
              <a:rPr lang="en-IE" sz="1400" b="1" dirty="0" smtClean="0"/>
              <a:t>Mrs O’Leary </a:t>
            </a:r>
            <a:r>
              <a:rPr lang="en-IE" sz="1400" dirty="0" smtClean="0"/>
              <a:t>has been a Science teacher in a nearby school for 4 years but prior to this spent 2 years teaching Maths in a special-needs school. The average pay for primary school teachers is between </a:t>
            </a:r>
            <a:r>
              <a:rPr lang="en-IE" sz="1400" b="1" dirty="0" smtClean="0"/>
              <a:t>€20,660 pa (11.21ph)</a:t>
            </a:r>
            <a:r>
              <a:rPr lang="en-IE" sz="1400" dirty="0" smtClean="0"/>
              <a:t> and </a:t>
            </a:r>
            <a:r>
              <a:rPr lang="en-IE" sz="1400" b="1" dirty="0" smtClean="0"/>
              <a:t>€52,642 pa (28.70ph). </a:t>
            </a:r>
            <a:r>
              <a:rPr lang="en-IE" sz="1400" dirty="0" smtClean="0"/>
              <a:t>Both of these teachers are highly experienced and  are about to be offered the same senior position in their respective schools. But who earns more?</a:t>
            </a:r>
          </a:p>
          <a:p>
            <a:pPr algn="ctr"/>
            <a:r>
              <a:rPr lang="en-IE" sz="1400" dirty="0" smtClean="0"/>
              <a:t>Statistics show a whopping </a:t>
            </a:r>
            <a:r>
              <a:rPr lang="en-IE" sz="1400" b="1" dirty="0" smtClean="0"/>
              <a:t>89% </a:t>
            </a:r>
            <a:r>
              <a:rPr lang="en-IE" sz="1400" dirty="0" smtClean="0"/>
              <a:t>of women in this job and just </a:t>
            </a:r>
            <a:r>
              <a:rPr lang="en-IE" sz="1400" b="1" dirty="0" smtClean="0"/>
              <a:t>11%</a:t>
            </a:r>
            <a:r>
              <a:rPr lang="en-IE" sz="1400" dirty="0" smtClean="0"/>
              <a:t> of men.</a:t>
            </a:r>
            <a:endParaRPr lang="en-IE" sz="1400" dirty="0"/>
          </a:p>
        </p:txBody>
      </p:sp>
      <p:sp>
        <p:nvSpPr>
          <p:cNvPr id="25" name="Left-Right Arrow Callout 24"/>
          <p:cNvSpPr/>
          <p:nvPr/>
        </p:nvSpPr>
        <p:spPr>
          <a:xfrm>
            <a:off x="2040531" y="3105785"/>
            <a:ext cx="5040560" cy="720080"/>
          </a:xfrm>
          <a:prstGeom prst="lef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smtClean="0">
                <a:effectLst>
                  <a:outerShdw blurRad="38100" dist="38100" dir="2700000" algn="tl">
                    <a:srgbClr val="000000">
                      <a:alpha val="43137"/>
                    </a:srgbClr>
                  </a:outerShdw>
                </a:effectLst>
              </a:rPr>
              <a:t>PRIMARY SCHOOL</a:t>
            </a:r>
          </a:p>
          <a:p>
            <a:pPr algn="ctr"/>
            <a:r>
              <a:rPr lang="en-IE" b="1" dirty="0" smtClean="0">
                <a:effectLst>
                  <a:outerShdw blurRad="38100" dist="38100" dir="2700000" algn="tl">
                    <a:srgbClr val="000000">
                      <a:alpha val="43137"/>
                    </a:srgbClr>
                  </a:outerShdw>
                </a:effectLst>
              </a:rPr>
              <a:t>TEACHERS</a:t>
            </a:r>
            <a:endParaRPr lang="en-IE" b="1" dirty="0">
              <a:effectLst>
                <a:outerShdw blurRad="38100" dist="38100" dir="2700000" algn="tl">
                  <a:srgbClr val="000000">
                    <a:alpha val="43137"/>
                  </a:srgbClr>
                </a:outerShdw>
              </a:effectLst>
            </a:endParaRPr>
          </a:p>
        </p:txBody>
      </p:sp>
      <p:pic>
        <p:nvPicPr>
          <p:cNvPr id="26" name="Picture 13" descr="C:\Users\Chris\AppData\Local\Microsoft\Windows\Temporary Internet Files\Content.IE5\OFMPAW7L\MP900442494[1].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141268" y="3255578"/>
            <a:ext cx="1886248" cy="2837718"/>
          </a:xfrm>
          <a:prstGeom prst="rect">
            <a:avLst/>
          </a:prstGeom>
          <a:noFill/>
          <a:extLst>
            <a:ext uri="{909E8E84-426E-40dd-AFC4-6F175D3DCCD1}">
              <a14:hiddenFill xmlns:a14="http://schemas.microsoft.com/office/drawing/2010/main" xmlns="">
                <a:solidFill>
                  <a:srgbClr val="FFFFFF"/>
                </a:solidFill>
              </a14:hiddenFill>
            </a:ext>
          </a:extLst>
        </p:spPr>
      </p:pic>
      <p:pic>
        <p:nvPicPr>
          <p:cNvPr id="1042" name="Picture 18" descr="C:\Users\Chris\AppData\Local\Microsoft\Windows\Temporary Internet Files\Content.IE5\WSTH41YH\MP900409042[1].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07505" y="3255578"/>
            <a:ext cx="1874415" cy="2837718"/>
          </a:xfrm>
          <a:prstGeom prst="rect">
            <a:avLst/>
          </a:prstGeom>
          <a:noFill/>
          <a:extLst>
            <a:ext uri="{909E8E84-426E-40dd-AFC4-6F175D3DCCD1}">
              <a14:hiddenFill xmlns:a14="http://schemas.microsoft.com/office/drawing/2010/main" xmlns="">
                <a:solidFill>
                  <a:srgbClr val="FFFFFF"/>
                </a:solidFill>
              </a14:hiddenFill>
            </a:ext>
          </a:extLst>
        </p:spPr>
      </p:pic>
      <p:sp>
        <p:nvSpPr>
          <p:cNvPr id="28" name="Rectangle 27"/>
          <p:cNvSpPr/>
          <p:nvPr/>
        </p:nvSpPr>
        <p:spPr>
          <a:xfrm>
            <a:off x="107505" y="5147275"/>
            <a:ext cx="1874416" cy="954107"/>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wrap="square" lIns="91440" tIns="45720" rIns="91440" bIns="45720">
            <a:spAutoFit/>
          </a:bodyPr>
          <a:lstStyle/>
          <a:p>
            <a:pPr algn="ctr"/>
            <a:r>
              <a:rPr lang="en-US"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64,000.00</a:t>
            </a:r>
            <a:r>
              <a:rPr lang="en-US"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 </a:t>
            </a:r>
          </a:p>
          <a:p>
            <a:pPr algn="ctr"/>
            <a:r>
              <a:rPr lang="en-US"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(34.72)</a:t>
            </a:r>
            <a:endParaRPr lang="en-US" sz="28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endParaRPr>
          </a:p>
        </p:txBody>
      </p:sp>
      <p:sp>
        <p:nvSpPr>
          <p:cNvPr id="29" name="Rectangle 28"/>
          <p:cNvSpPr/>
          <p:nvPr/>
        </p:nvSpPr>
        <p:spPr>
          <a:xfrm>
            <a:off x="7153099" y="5139189"/>
            <a:ext cx="1874416" cy="954107"/>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wrap="square" lIns="91440" tIns="45720" rIns="91440" bIns="45720">
            <a:spAutoFit/>
          </a:bodyPr>
          <a:lstStyle/>
          <a:p>
            <a:pPr algn="ctr"/>
            <a:r>
              <a:rPr lang="en-US"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58,000.00</a:t>
            </a:r>
            <a:r>
              <a:rPr lang="en-US"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 </a:t>
            </a:r>
          </a:p>
          <a:p>
            <a:pPr algn="ctr"/>
            <a:r>
              <a:rPr lang="en-US" sz="2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(31.47)</a:t>
            </a:r>
            <a:endParaRPr lang="en-US" sz="28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endParaRPr>
          </a:p>
        </p:txBody>
      </p:sp>
      <p:sp>
        <p:nvSpPr>
          <p:cNvPr id="7" name="TextBox 6"/>
          <p:cNvSpPr txBox="1"/>
          <p:nvPr/>
        </p:nvSpPr>
        <p:spPr>
          <a:xfrm>
            <a:off x="947417" y="6334780"/>
            <a:ext cx="6377467" cy="523220"/>
          </a:xfrm>
          <a:prstGeom prst="rect">
            <a:avLst/>
          </a:prstGeom>
          <a:noFill/>
        </p:spPr>
        <p:txBody>
          <a:bodyPr wrap="none" rtlCol="0">
            <a:spAutoFit/>
          </a:bodyPr>
          <a:lstStyle/>
          <a:p>
            <a:r>
              <a:rPr lang="en-IE" sz="1400" b="1" dirty="0" smtClean="0">
                <a:solidFill>
                  <a:srgbClr val="FF0000"/>
                </a:solidFill>
                <a:effectLst>
                  <a:outerShdw blurRad="38100" dist="38100" dir="2700000" algn="tl">
                    <a:srgbClr val="000000">
                      <a:alpha val="43137"/>
                    </a:srgbClr>
                  </a:outerShdw>
                </a:effectLst>
              </a:rPr>
              <a:t>Let’s spend 5 minutes discussing why there are differences in pay based on gender. </a:t>
            </a:r>
          </a:p>
          <a:p>
            <a:pPr algn="ctr"/>
            <a:r>
              <a:rPr lang="en-IE" sz="1400" b="1" dirty="0" smtClean="0">
                <a:solidFill>
                  <a:srgbClr val="FF0000"/>
                </a:solidFill>
                <a:effectLst>
                  <a:outerShdw blurRad="38100" dist="38100" dir="2700000" algn="tl">
                    <a:srgbClr val="000000">
                      <a:alpha val="43137"/>
                    </a:srgbClr>
                  </a:outerShdw>
                </a:effectLst>
              </a:rPr>
              <a:t>Are women better at some jobs than men and vice versa?</a:t>
            </a:r>
            <a:endParaRPr lang="en-IE" sz="14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3122645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03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103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grpId="1"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circle(in)">
                                      <p:cBhvr>
                                        <p:cTn id="20" dur="3000"/>
                                        <p:tgtEl>
                                          <p:spTgt spid="6"/>
                                        </p:tgtEl>
                                      </p:cBhvr>
                                    </p:animEffect>
                                  </p:childTnLst>
                                </p:cTn>
                              </p:par>
                              <p:par>
                                <p:cTn id="21" presetID="6" presetClass="entr" presetSubtype="16" fill="hold" grpId="1"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circle(in)">
                                      <p:cBhvr>
                                        <p:cTn id="23" dur="30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5"/>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104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grpId="0" nodeType="click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circle(in)">
                                      <p:cBhvr>
                                        <p:cTn id="38" dur="3000"/>
                                        <p:tgtEl>
                                          <p:spTgt spid="28"/>
                                        </p:tgtEl>
                                      </p:cBhvr>
                                    </p:animEffect>
                                  </p:childTnLst>
                                </p:cTn>
                              </p:par>
                              <p:par>
                                <p:cTn id="39" presetID="6" presetClass="entr" presetSubtype="16"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circle(in)">
                                      <p:cBhvr>
                                        <p:cTn id="41" dur="3000"/>
                                        <p:tgtEl>
                                          <p:spTgt spid="29"/>
                                        </p:tgtEl>
                                      </p:cBhvr>
                                    </p:animEffect>
                                  </p:childTnLst>
                                </p:cTn>
                              </p:par>
                            </p:childTnLst>
                          </p:cTn>
                        </p:par>
                        <p:par>
                          <p:cTn id="42" fill="hold">
                            <p:stCondLst>
                              <p:cond delay="3000"/>
                            </p:stCondLst>
                            <p:childTnLst>
                              <p:par>
                                <p:cTn id="43" presetID="26" presetClass="entr" presetSubtype="0" fill="hold" grpId="0" nodeType="afterEffect">
                                  <p:stCondLst>
                                    <p:cond delay="4000"/>
                                  </p:stCondLst>
                                  <p:childTnLst>
                                    <p:set>
                                      <p:cBhvr>
                                        <p:cTn id="44" dur="1" fill="hold">
                                          <p:stCondLst>
                                            <p:cond delay="0"/>
                                          </p:stCondLst>
                                        </p:cTn>
                                        <p:tgtEl>
                                          <p:spTgt spid="7"/>
                                        </p:tgtEl>
                                        <p:attrNameLst>
                                          <p:attrName>style.visibility</p:attrName>
                                        </p:attrNameLst>
                                      </p:cBhvr>
                                      <p:to>
                                        <p:strVal val="visible"/>
                                      </p:to>
                                    </p:set>
                                    <p:animEffect transition="in" filter="wipe(down)">
                                      <p:cBhvr>
                                        <p:cTn id="45" dur="580">
                                          <p:stCondLst>
                                            <p:cond delay="0"/>
                                          </p:stCondLst>
                                        </p:cTn>
                                        <p:tgtEl>
                                          <p:spTgt spid="7"/>
                                        </p:tgtEl>
                                      </p:cBhvr>
                                    </p:animEffect>
                                    <p:anim calcmode="lin" valueType="num">
                                      <p:cBhvr>
                                        <p:cTn id="4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51" dur="26">
                                          <p:stCondLst>
                                            <p:cond delay="650"/>
                                          </p:stCondLst>
                                        </p:cTn>
                                        <p:tgtEl>
                                          <p:spTgt spid="7"/>
                                        </p:tgtEl>
                                      </p:cBhvr>
                                      <p:to x="100000" y="60000"/>
                                    </p:animScale>
                                    <p:animScale>
                                      <p:cBhvr>
                                        <p:cTn id="52" dur="166" decel="50000">
                                          <p:stCondLst>
                                            <p:cond delay="676"/>
                                          </p:stCondLst>
                                        </p:cTn>
                                        <p:tgtEl>
                                          <p:spTgt spid="7"/>
                                        </p:tgtEl>
                                      </p:cBhvr>
                                      <p:to x="100000" y="100000"/>
                                    </p:animScale>
                                    <p:animScale>
                                      <p:cBhvr>
                                        <p:cTn id="53" dur="26">
                                          <p:stCondLst>
                                            <p:cond delay="1312"/>
                                          </p:stCondLst>
                                        </p:cTn>
                                        <p:tgtEl>
                                          <p:spTgt spid="7"/>
                                        </p:tgtEl>
                                      </p:cBhvr>
                                      <p:to x="100000" y="80000"/>
                                    </p:animScale>
                                    <p:animScale>
                                      <p:cBhvr>
                                        <p:cTn id="54" dur="166" decel="50000">
                                          <p:stCondLst>
                                            <p:cond delay="1338"/>
                                          </p:stCondLst>
                                        </p:cTn>
                                        <p:tgtEl>
                                          <p:spTgt spid="7"/>
                                        </p:tgtEl>
                                      </p:cBhvr>
                                      <p:to x="100000" y="100000"/>
                                    </p:animScale>
                                    <p:animScale>
                                      <p:cBhvr>
                                        <p:cTn id="55" dur="26">
                                          <p:stCondLst>
                                            <p:cond delay="1642"/>
                                          </p:stCondLst>
                                        </p:cTn>
                                        <p:tgtEl>
                                          <p:spTgt spid="7"/>
                                        </p:tgtEl>
                                      </p:cBhvr>
                                      <p:to x="100000" y="90000"/>
                                    </p:animScale>
                                    <p:animScale>
                                      <p:cBhvr>
                                        <p:cTn id="56" dur="166" decel="50000">
                                          <p:stCondLst>
                                            <p:cond delay="1668"/>
                                          </p:stCondLst>
                                        </p:cTn>
                                        <p:tgtEl>
                                          <p:spTgt spid="7"/>
                                        </p:tgtEl>
                                      </p:cBhvr>
                                      <p:to x="100000" y="100000"/>
                                    </p:animScale>
                                    <p:animScale>
                                      <p:cBhvr>
                                        <p:cTn id="57" dur="26">
                                          <p:stCondLst>
                                            <p:cond delay="1808"/>
                                          </p:stCondLst>
                                        </p:cTn>
                                        <p:tgtEl>
                                          <p:spTgt spid="7"/>
                                        </p:tgtEl>
                                      </p:cBhvr>
                                      <p:to x="100000" y="95000"/>
                                    </p:animScale>
                                    <p:animScale>
                                      <p:cBhvr>
                                        <p:cTn id="58"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1" animBg="1"/>
      <p:bldP spid="23" grpId="1" animBg="1"/>
      <p:bldP spid="24" grpId="0"/>
      <p:bldP spid="25" grpId="0" animBg="1"/>
      <p:bldP spid="28" grpId="0" animBg="1"/>
      <p:bldP spid="29" grpId="0" animBg="1"/>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1057</TotalTime>
  <Words>2342</Words>
  <Application>Microsoft Office PowerPoint</Application>
  <PresentationFormat>On-screen Show (4:3)</PresentationFormat>
  <Paragraphs>140</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 Richardson</dc:creator>
  <cp:lastModifiedBy>edel.travers</cp:lastModifiedBy>
  <cp:revision>94</cp:revision>
  <dcterms:created xsi:type="dcterms:W3CDTF">2011-08-17T08:21:21Z</dcterms:created>
  <dcterms:modified xsi:type="dcterms:W3CDTF">2013-10-09T09:55:07Z</dcterms:modified>
</cp:coreProperties>
</file>