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7" r:id="rId9"/>
    <p:sldId id="262" r:id="rId10"/>
    <p:sldId id="263" r:id="rId11"/>
    <p:sldId id="266" r:id="rId12"/>
    <p:sldId id="265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Grace Mc Nally" initials="GMN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10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2-02T15:59:10.890" idx="4">
    <p:pos x="4978" y="3482"/>
    <p:text>Do you want this removed?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0B0CF5-1BAF-41BE-9FA5-C0EC89EAF2AD}" type="datetimeFigureOut">
              <a:rPr lang="en-IE" smtClean="0"/>
              <a:pPr/>
              <a:t>20/02/2014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9165C3-AB39-4275-B931-DD38FC5BBA50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DT205-3 Work Placement Presentation 2011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By Keith </a:t>
            </a:r>
            <a:r>
              <a:rPr lang="en-IE" dirty="0" err="1" smtClean="0"/>
              <a:t>Bermingham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Completed questionnaires were returned to the ISQSH 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Completed responses were data entered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Program used to analyse the data was SPSS, Statistical Package for the Social Sciences</a:t>
            </a:r>
          </a:p>
          <a:p>
            <a:endParaRPr lang="en-IE" dirty="0" smtClean="0"/>
          </a:p>
          <a:p>
            <a:r>
              <a:rPr lang="en-IE" dirty="0" smtClean="0"/>
              <a:t>Before the Data could be analysed it needed to be cleaned for Data entry errors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cleaning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Once questionnaires were data entered they were sorted by Hospital</a:t>
            </a:r>
          </a:p>
          <a:p>
            <a:endParaRPr lang="en-IE" dirty="0" smtClean="0"/>
          </a:p>
          <a:p>
            <a:r>
              <a:rPr lang="en-IE" dirty="0" smtClean="0"/>
              <a:t>These were then sorted numerically</a:t>
            </a:r>
          </a:p>
          <a:p>
            <a:endParaRPr lang="en-IE" dirty="0" smtClean="0"/>
          </a:p>
          <a:p>
            <a:r>
              <a:rPr lang="en-IE" dirty="0" smtClean="0"/>
              <a:t>This allowed quick access to individual questionnaires in the event of a data entry error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cleaning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Once the questionnaires were sorted the next phase of Data cleaning could begin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This involved running frequency tables for each question in the questionnaire to look for Data entry errors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Data entry errors appeared as responses which didn’t relate to the question, e.g. 6 for a question with two possible answers, 1-Yes &amp; 2-No </a:t>
            </a:r>
          </a:p>
          <a:p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cleaning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When a Data entry error was found it was possible to find the exact ID of the case which contained an error and then pull that questionnaire from the sorted questionnaires</a:t>
            </a:r>
          </a:p>
          <a:p>
            <a:endParaRPr lang="en-IE" dirty="0" smtClean="0"/>
          </a:p>
          <a:p>
            <a:r>
              <a:rPr lang="en-IE" dirty="0" smtClean="0"/>
              <a:t>This process highlighted possible areas of concern, such as patients who did not qualify for inclusion in the sample, due to age or outpatient status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cleaning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IE" dirty="0" smtClean="0"/>
          </a:p>
          <a:p>
            <a:r>
              <a:rPr lang="en-IE" dirty="0" smtClean="0"/>
              <a:t>Once this process was complete the Data was considered cleaned and thus ready for analysis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analysis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I began an analysis of questions pertaining to Medication Safety, Pain Management and Patient Safety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This involved graphing the frequency of responses and comparing them to those from the 2004 survey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analysis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The response to each question was then cross tabulated with the response to questions about the following categories:</a:t>
            </a:r>
          </a:p>
          <a:p>
            <a:pPr>
              <a:buNone/>
            </a:pPr>
            <a:endParaRPr lang="en-IE" dirty="0" smtClean="0"/>
          </a:p>
          <a:p>
            <a:pPr>
              <a:buFont typeface="Wingdings" pitchFamily="2" charset="2"/>
              <a:buChar char="v"/>
            </a:pPr>
            <a:r>
              <a:rPr lang="en-IE" dirty="0" smtClean="0"/>
              <a:t>Gender {Male, Female}</a:t>
            </a:r>
          </a:p>
          <a:p>
            <a:pPr>
              <a:buFont typeface="Wingdings" pitchFamily="2" charset="2"/>
              <a:buChar char="v"/>
            </a:pPr>
            <a:r>
              <a:rPr lang="en-IE" dirty="0" smtClean="0"/>
              <a:t>Age {&lt;=34, 35-68, 69+}</a:t>
            </a:r>
          </a:p>
          <a:p>
            <a:pPr>
              <a:buFont typeface="Wingdings" pitchFamily="2" charset="2"/>
              <a:buChar char="v"/>
            </a:pPr>
            <a:r>
              <a:rPr lang="en-IE" dirty="0" smtClean="0"/>
              <a:t>Payment status {Public, Private, NTPF, Other}</a:t>
            </a:r>
          </a:p>
          <a:p>
            <a:pPr>
              <a:buFont typeface="Wingdings" pitchFamily="2" charset="2"/>
              <a:buChar char="v"/>
            </a:pPr>
            <a:r>
              <a:rPr lang="en-IE" dirty="0" smtClean="0"/>
              <a:t>Reason for stay {Surgical, Medical, Other, Don’t Know}</a:t>
            </a:r>
          </a:p>
          <a:p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analysis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In each case a Chi squared test of Independence was performed to investigate the relationship between patients responses and these categories</a:t>
            </a:r>
          </a:p>
          <a:p>
            <a:endParaRPr lang="en-IE" dirty="0" smtClean="0"/>
          </a:p>
          <a:p>
            <a:r>
              <a:rPr lang="en-IE" dirty="0" smtClean="0"/>
              <a:t>The findings suggest that how a patient responds depends on their status in relation to these categories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Data analysis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This is most pronounced with respect to Gender and Age, with Males and older patients responding more favourably overall</a:t>
            </a:r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ISQSH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Irish Society for Quality and Safety in Healthcare</a:t>
            </a:r>
          </a:p>
          <a:p>
            <a:endParaRPr lang="en-IE" dirty="0" smtClean="0"/>
          </a:p>
          <a:p>
            <a:r>
              <a:rPr lang="en-IE" dirty="0" smtClean="0"/>
              <a:t>Founded in 1994</a:t>
            </a:r>
          </a:p>
        </p:txBody>
      </p:sp>
      <p:pic>
        <p:nvPicPr>
          <p:cNvPr id="7" name="Content Placeholder 6" descr="_isqsh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700808"/>
            <a:ext cx="3179403" cy="18864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ISQSH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Not-for-profit, non governmental, members based charitable organisation.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Promotes Quality and Safety improvement throughout the Irish health service</a:t>
            </a:r>
          </a:p>
          <a:p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Measuring the Patient’s Experience of Hospital Services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25 Hospitals Nationwide participated voluntarily</a:t>
            </a:r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Postal Survey</a:t>
            </a:r>
          </a:p>
          <a:p>
            <a:endParaRPr lang="en-IE" dirty="0" smtClean="0"/>
          </a:p>
          <a:p>
            <a:r>
              <a:rPr lang="en-IE" dirty="0" smtClean="0"/>
              <a:t>This technique was chosen to eliminate bias in patient selection and patient response</a:t>
            </a:r>
          </a:p>
          <a:p>
            <a:endParaRPr lang="en-IE" dirty="0" smtClean="0"/>
          </a:p>
          <a:p>
            <a:r>
              <a:rPr lang="en-IE" dirty="0" smtClean="0"/>
              <a:t>Patients less likely to be influenced by the person administering the survey</a:t>
            </a:r>
          </a:p>
          <a:p>
            <a:endParaRPr lang="en-I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Patients less likely to be refused a survey due to a perceived difficulty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Patients less likely to suffer from acquiescence bias, i.e. responding more favourably because they think it is expected of them</a:t>
            </a:r>
          </a:p>
          <a:p>
            <a:endParaRPr lang="en-IE" dirty="0" smtClean="0"/>
          </a:p>
          <a:p>
            <a:r>
              <a:rPr lang="en-IE" dirty="0" smtClean="0"/>
              <a:t>Patients in general more likely to suffer from acquiescence bias due to being unwilling to criticise their medical 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Participants were sampled from patients who had been recently discharged from each of the participating Hospitals</a:t>
            </a:r>
          </a:p>
          <a:p>
            <a:endParaRPr lang="en-IE" dirty="0" smtClean="0"/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ISQSH posted a pack containing a cover letter, questionnaire and envelope for returning the questionnaire to each participant</a:t>
            </a:r>
          </a:p>
          <a:p>
            <a:endParaRPr lang="en-IE" dirty="0" smtClean="0"/>
          </a:p>
          <a:p>
            <a:r>
              <a:rPr lang="en-IE" dirty="0" smtClean="0"/>
              <a:t>Information about a free Helpline was also included, and participants had the option to complete a survey over the phone with one of the researchers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2010 In-patient Survey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IE" dirty="0" smtClean="0"/>
          </a:p>
          <a:p>
            <a:r>
              <a:rPr lang="en-IE" dirty="0" smtClean="0"/>
              <a:t>Participants reassured that Hospitals would be unable to identify them by their response, thus insuring anonymity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Each Hospital given unique ID number</a:t>
            </a:r>
          </a:p>
          <a:p>
            <a:endParaRPr lang="en-IE" dirty="0" smtClean="0"/>
          </a:p>
          <a:p>
            <a:r>
              <a:rPr lang="en-IE" dirty="0" smtClean="0"/>
              <a:t>This allowed feedback to be given to each Hospital individually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388</TotalTime>
  <Words>614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DT205-3 Work Placement Presentation 2011</vt:lpstr>
      <vt:lpstr>ISQSH</vt:lpstr>
      <vt:lpstr>ISQSH</vt:lpstr>
      <vt:lpstr>2010 In-patient Survey</vt:lpstr>
      <vt:lpstr>2010 In-patient Survey</vt:lpstr>
      <vt:lpstr>2010 In-patient Survey</vt:lpstr>
      <vt:lpstr>2010 In-patient Survey</vt:lpstr>
      <vt:lpstr>2010 In-patient Survey</vt:lpstr>
      <vt:lpstr>2010 In-patient Survey</vt:lpstr>
      <vt:lpstr>2010 In-patient Survey</vt:lpstr>
      <vt:lpstr>Data cleaning</vt:lpstr>
      <vt:lpstr>Data cleaning</vt:lpstr>
      <vt:lpstr>Data cleaning</vt:lpstr>
      <vt:lpstr>Data cleaning</vt:lpstr>
      <vt:lpstr>Data analysis</vt:lpstr>
      <vt:lpstr>Data analysis</vt:lpstr>
      <vt:lpstr>Data analysis</vt:lpstr>
      <vt:lpstr>Data analysis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year Work Placement Presentation 2011</dc:title>
  <dc:creator>Ashbo1</dc:creator>
  <cp:lastModifiedBy>elaine.maguire</cp:lastModifiedBy>
  <cp:revision>59</cp:revision>
  <dcterms:created xsi:type="dcterms:W3CDTF">2011-09-09T17:45:05Z</dcterms:created>
  <dcterms:modified xsi:type="dcterms:W3CDTF">2014-02-20T14:52:30Z</dcterms:modified>
</cp:coreProperties>
</file>